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2"/>
  </p:notesMasterIdLst>
  <p:sldIdLst>
    <p:sldId id="256" r:id="rId2"/>
    <p:sldId id="285" r:id="rId3"/>
    <p:sldId id="478" r:id="rId4"/>
    <p:sldId id="286" r:id="rId5"/>
    <p:sldId id="287" r:id="rId6"/>
    <p:sldId id="514" r:id="rId7"/>
    <p:sldId id="528" r:id="rId8"/>
    <p:sldId id="516" r:id="rId9"/>
    <p:sldId id="411" r:id="rId10"/>
    <p:sldId id="274" r:id="rId11"/>
    <p:sldId id="271" r:id="rId12"/>
    <p:sldId id="275" r:id="rId13"/>
    <p:sldId id="272" r:id="rId14"/>
    <p:sldId id="413" r:id="rId15"/>
    <p:sldId id="415" r:id="rId16"/>
    <p:sldId id="388" r:id="rId17"/>
    <p:sldId id="421" r:id="rId18"/>
    <p:sldId id="423" r:id="rId19"/>
    <p:sldId id="424" r:id="rId20"/>
    <p:sldId id="422" r:id="rId21"/>
    <p:sldId id="425" r:id="rId22"/>
    <p:sldId id="426" r:id="rId23"/>
    <p:sldId id="434" r:id="rId24"/>
    <p:sldId id="427" r:id="rId25"/>
    <p:sldId id="429" r:id="rId26"/>
    <p:sldId id="430" r:id="rId27"/>
    <p:sldId id="433" r:id="rId28"/>
    <p:sldId id="436" r:id="rId29"/>
    <p:sldId id="435" r:id="rId30"/>
    <p:sldId id="504" r:id="rId31"/>
    <p:sldId id="506" r:id="rId32"/>
    <p:sldId id="505" r:id="rId33"/>
    <p:sldId id="508" r:id="rId34"/>
    <p:sldId id="509" r:id="rId35"/>
    <p:sldId id="510" r:id="rId36"/>
    <p:sldId id="511" r:id="rId37"/>
    <p:sldId id="512" r:id="rId38"/>
    <p:sldId id="513" r:id="rId39"/>
    <p:sldId id="437" r:id="rId40"/>
    <p:sldId id="463" r:id="rId41"/>
    <p:sldId id="438" r:id="rId42"/>
    <p:sldId id="462" r:id="rId43"/>
    <p:sldId id="464" r:id="rId44"/>
    <p:sldId id="465" r:id="rId45"/>
    <p:sldId id="416" r:id="rId46"/>
    <p:sldId id="489" r:id="rId47"/>
    <p:sldId id="490" r:id="rId48"/>
    <p:sldId id="491" r:id="rId49"/>
    <p:sldId id="492" r:id="rId50"/>
    <p:sldId id="493" r:id="rId51"/>
    <p:sldId id="494" r:id="rId52"/>
    <p:sldId id="495" r:id="rId53"/>
    <p:sldId id="496" r:id="rId54"/>
    <p:sldId id="497" r:id="rId55"/>
    <p:sldId id="498" r:id="rId56"/>
    <p:sldId id="499" r:id="rId57"/>
    <p:sldId id="500" r:id="rId58"/>
    <p:sldId id="501" r:id="rId59"/>
    <p:sldId id="502" r:id="rId60"/>
    <p:sldId id="503" r:id="rId61"/>
    <p:sldId id="417" r:id="rId62"/>
    <p:sldId id="420" r:id="rId63"/>
    <p:sldId id="466" r:id="rId64"/>
    <p:sldId id="468" r:id="rId65"/>
    <p:sldId id="470" r:id="rId66"/>
    <p:sldId id="469" r:id="rId67"/>
    <p:sldId id="472" r:id="rId68"/>
    <p:sldId id="473" r:id="rId69"/>
    <p:sldId id="474" r:id="rId70"/>
    <p:sldId id="475" r:id="rId71"/>
    <p:sldId id="471" r:id="rId72"/>
    <p:sldId id="477" r:id="rId73"/>
    <p:sldId id="476" r:id="rId74"/>
    <p:sldId id="479" r:id="rId75"/>
    <p:sldId id="480" r:id="rId76"/>
    <p:sldId id="481" r:id="rId77"/>
    <p:sldId id="482" r:id="rId78"/>
    <p:sldId id="483" r:id="rId79"/>
    <p:sldId id="484" r:id="rId80"/>
    <p:sldId id="485" r:id="rId81"/>
    <p:sldId id="486" r:id="rId82"/>
    <p:sldId id="487" r:id="rId83"/>
    <p:sldId id="517" r:id="rId84"/>
    <p:sldId id="525" r:id="rId85"/>
    <p:sldId id="518" r:id="rId86"/>
    <p:sldId id="521" r:id="rId87"/>
    <p:sldId id="522" r:id="rId88"/>
    <p:sldId id="519" r:id="rId89"/>
    <p:sldId id="524" r:id="rId90"/>
    <p:sldId id="523" r:id="rId91"/>
    <p:sldId id="527" r:id="rId92"/>
    <p:sldId id="520" r:id="rId93"/>
    <p:sldId id="526" r:id="rId94"/>
    <p:sldId id="418" r:id="rId95"/>
    <p:sldId id="326" r:id="rId96"/>
    <p:sldId id="329" r:id="rId97"/>
    <p:sldId id="278" r:id="rId98"/>
    <p:sldId id="327" r:id="rId99"/>
    <p:sldId id="414" r:id="rId100"/>
    <p:sldId id="412" r:id="rId10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8" autoAdjust="0"/>
    <p:restoredTop sz="94660"/>
  </p:normalViewPr>
  <p:slideViewPr>
    <p:cSldViewPr>
      <p:cViewPr varScale="1">
        <p:scale>
          <a:sx n="125" d="100"/>
          <a:sy n="125" d="100"/>
        </p:scale>
        <p:origin x="1284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20.11.2015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dev.heuristiclab.com/trac.fcgi/wiki/Documentation/Howto/OptimizeExternalApplications#no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ommenda" TargetMode="External"/><Relationship Id="rId2" Type="http://schemas.openxmlformats.org/officeDocument/2006/relationships/hyperlink" Target="http://heal.heuristiclab.com/team/beha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trac.fcgi/browser/trunk/documentation/Tutorial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downloa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n.heuristiclab.com/svn/core/stable" TargetMode="External"/><Relationship Id="rId4" Type="http://schemas.openxmlformats.org/officeDocument/2006/relationships/hyperlink" Target="http://svn.heuristiclab.com/svn/core/tags/3.3.13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.fcgi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356#showpublicatio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Optimizing External Applications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A. Beham, M. Kommenda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SVN\projects\HOPL\HOPL-HEAL\Logos\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76" y="5589240"/>
            <a:ext cx="2304256" cy="10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hlinkClick r:id="rId2"/>
              </a:rPr>
              <a:t>http://dev.heuristiclab.com</a:t>
            </a:r>
            <a:endParaRPr lang="en-US" sz="3600" dirty="0" smtClean="0"/>
          </a:p>
          <a:p>
            <a:pPr algn="ctr"/>
            <a:endParaRPr lang="en-US" sz="2400" dirty="0" smtClean="0"/>
          </a:p>
          <a:p>
            <a:pPr algn="ctr"/>
            <a:r>
              <a:rPr lang="en-US" sz="3600" dirty="0" smtClean="0">
                <a:hlinkClick r:id="rId3"/>
              </a:rPr>
              <a:t>heuristiclab@googlegroups.com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4"/>
              </a:rPr>
              <a:t>http://www.youtube.com/heuristiclab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5"/>
              </a:rPr>
              <a:t>http://www.facebook.com/heuristiclab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17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Abgerundetes Rechteck 9"/>
          <p:cNvSpPr/>
          <p:nvPr/>
        </p:nvSpPr>
        <p:spPr>
          <a:xfrm>
            <a:off x="1584100" y="2726266"/>
            <a:ext cx="5796211" cy="3151005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0" name="Abgerundetes Rechteck 10"/>
          <p:cNvSpPr/>
          <p:nvPr/>
        </p:nvSpPr>
        <p:spPr>
          <a:xfrm>
            <a:off x="1691679" y="3251201"/>
            <a:ext cx="5584883" cy="251853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1" name="Abgerundetes Rechteck 11"/>
          <p:cNvSpPr/>
          <p:nvPr/>
        </p:nvSpPr>
        <p:spPr>
          <a:xfrm>
            <a:off x="3419872" y="3640667"/>
            <a:ext cx="3600400" cy="2020581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2" name="Abgerundetes Rechteck 12"/>
          <p:cNvSpPr/>
          <p:nvPr/>
        </p:nvSpPr>
        <p:spPr>
          <a:xfrm>
            <a:off x="3515932" y="4218909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Population-based</a:t>
            </a:r>
          </a:p>
          <a:p>
            <a:r>
              <a:rPr lang="en-US" sz="1200" dirty="0" smtClean="0"/>
              <a:t>CMA-ES</a:t>
            </a:r>
          </a:p>
          <a:p>
            <a:r>
              <a:rPr lang="en-US" sz="1200" dirty="0" smtClean="0"/>
              <a:t>Evolution Strategy</a:t>
            </a:r>
          </a:p>
          <a:p>
            <a:r>
              <a:rPr lang="en-US" sz="1200" dirty="0" smtClean="0"/>
              <a:t>Genetic Algorithm</a:t>
            </a:r>
          </a:p>
          <a:p>
            <a:r>
              <a:rPr lang="en-US" sz="1200" dirty="0" smtClean="0"/>
              <a:t>Offspring </a:t>
            </a:r>
            <a:r>
              <a:rPr lang="en-US" sz="1200" dirty="0"/>
              <a:t>Selection Genetic Algorithm</a:t>
            </a:r>
          </a:p>
          <a:p>
            <a:r>
              <a:rPr lang="en-US" sz="1200" dirty="0" smtClean="0"/>
              <a:t>Island </a:t>
            </a:r>
            <a:r>
              <a:rPr lang="en-US" sz="1200" dirty="0"/>
              <a:t>Genetic Algorithm</a:t>
            </a:r>
          </a:p>
          <a:p>
            <a:r>
              <a:rPr lang="en-US" sz="1200" dirty="0"/>
              <a:t>Island Offspring Selection Genetic </a:t>
            </a:r>
            <a:r>
              <a:rPr lang="en-US" sz="1200" dirty="0" smtClean="0"/>
              <a:t>Algorithm</a:t>
            </a:r>
          </a:p>
          <a:p>
            <a:r>
              <a:rPr lang="en-US" sz="1200" dirty="0"/>
              <a:t>SASEGASA</a:t>
            </a:r>
          </a:p>
          <a:p>
            <a:r>
              <a:rPr lang="en-US" sz="1200" dirty="0" smtClean="0"/>
              <a:t>Relevant </a:t>
            </a:r>
            <a:r>
              <a:rPr lang="en-US" sz="1200" dirty="0"/>
              <a:t>Alleles Preserving GA (RAPGA)</a:t>
            </a:r>
          </a:p>
          <a:p>
            <a:r>
              <a:rPr lang="en-US" sz="1200" dirty="0"/>
              <a:t>Genetic Programming</a:t>
            </a:r>
          </a:p>
          <a:p>
            <a:r>
              <a:rPr lang="en-US" sz="1200" dirty="0" smtClean="0"/>
              <a:t>NSGA-II</a:t>
            </a:r>
          </a:p>
          <a:p>
            <a:r>
              <a:rPr lang="en-US" sz="1200" dirty="0"/>
              <a:t>Scatter </a:t>
            </a:r>
            <a:r>
              <a:rPr lang="en-US" sz="1200" dirty="0" smtClean="0"/>
              <a:t>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 smtClean="0"/>
              <a:t>Trajectory-based</a:t>
            </a:r>
          </a:p>
          <a:p>
            <a:r>
              <a:rPr lang="en-US" sz="1200" dirty="0" smtClean="0"/>
              <a:t>Local Search</a:t>
            </a:r>
          </a:p>
          <a:p>
            <a:r>
              <a:rPr lang="en-US" sz="1200" dirty="0" err="1" smtClean="0"/>
              <a:t>Tabu</a:t>
            </a:r>
            <a:r>
              <a:rPr lang="en-US" sz="1200" dirty="0" smtClean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 smtClean="0"/>
              <a:t>Variable </a:t>
            </a:r>
            <a:r>
              <a:rPr lang="en-US" sz="1200" dirty="0"/>
              <a:t>Neighborhood Search</a:t>
            </a:r>
          </a:p>
          <a:p>
            <a:r>
              <a:rPr lang="en-US" sz="1200" dirty="0" smtClean="0"/>
              <a:t>Simulated </a:t>
            </a:r>
            <a:r>
              <a:rPr lang="en-US" sz="1200" dirty="0"/>
              <a:t>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-Nearest Neighbor</a:t>
            </a:r>
            <a:endParaRPr lang="en-US" sz="1200" dirty="0"/>
          </a:p>
          <a:p>
            <a:r>
              <a:rPr lang="en-US" sz="1200" dirty="0" smtClean="0"/>
              <a:t>k-Means</a:t>
            </a:r>
          </a:p>
          <a:p>
            <a:r>
              <a:rPr lang="en-US" sz="1200" dirty="0" err="1" smtClean="0"/>
              <a:t>Neighbourhood</a:t>
            </a:r>
            <a:r>
              <a:rPr lang="en-US" sz="1200" dirty="0" smtClean="0"/>
              <a:t> Component Analysis</a:t>
            </a:r>
            <a:endParaRPr lang="en-US" sz="1200" dirty="0"/>
          </a:p>
          <a:p>
            <a:r>
              <a:rPr lang="en-US" sz="1200" dirty="0" smtClean="0"/>
              <a:t>Artificial Neural Networks</a:t>
            </a:r>
          </a:p>
          <a:p>
            <a:r>
              <a:rPr lang="en-US" sz="1200" dirty="0" smtClean="0"/>
              <a:t>Random Forests </a:t>
            </a:r>
          </a:p>
          <a:p>
            <a:r>
              <a:rPr lang="en-US" sz="1200" dirty="0" smtClean="0"/>
              <a:t>Support Vector Machines</a:t>
            </a:r>
          </a:p>
          <a:p>
            <a:r>
              <a:rPr lang="en-US" sz="1200" dirty="0"/>
              <a:t>Gaussian </a:t>
            </a:r>
            <a:r>
              <a:rPr lang="en-US" sz="1200" dirty="0" smtClean="0"/>
              <a:t>Processes </a:t>
            </a:r>
          </a:p>
          <a:p>
            <a:endParaRPr lang="en-US" sz="1200" dirty="0" smtClean="0"/>
          </a:p>
          <a:p>
            <a:pPr marL="0" indent="0">
              <a:buNone/>
            </a:pPr>
            <a:r>
              <a:rPr lang="en-US" sz="1200" b="1" dirty="0" smtClean="0"/>
              <a:t>Additional Algorithms</a:t>
            </a:r>
          </a:p>
          <a:p>
            <a:r>
              <a:rPr lang="en-US" sz="1200" dirty="0" smtClean="0"/>
              <a:t>User-defined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 smtClean="0"/>
              <a:t>Hungarian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 smtClean="0"/>
              <a:t>LM-BFGS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Problems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Combinatorial Problems</a:t>
            </a:r>
          </a:p>
          <a:p>
            <a:r>
              <a:rPr lang="en-US" sz="1400" dirty="0"/>
              <a:t>Traveling Salesman</a:t>
            </a:r>
          </a:p>
          <a:p>
            <a:r>
              <a:rPr lang="en-US" sz="1400" dirty="0"/>
              <a:t>Vehicle Routing</a:t>
            </a:r>
            <a:endParaRPr lang="en-US" sz="1400" dirty="0" smtClean="0"/>
          </a:p>
          <a:p>
            <a:r>
              <a:rPr lang="en-US" sz="1400" dirty="0" smtClean="0"/>
              <a:t>Knapsack</a:t>
            </a:r>
            <a:endParaRPr lang="en-US" sz="1400" dirty="0"/>
          </a:p>
          <a:p>
            <a:r>
              <a:rPr lang="en-US" sz="1400" dirty="0" smtClean="0"/>
              <a:t>Job </a:t>
            </a:r>
            <a:r>
              <a:rPr lang="en-US" sz="1400" dirty="0"/>
              <a:t>Shop Scheduling</a:t>
            </a:r>
          </a:p>
          <a:p>
            <a:r>
              <a:rPr lang="en-US" sz="1400" dirty="0" smtClean="0"/>
              <a:t>Linear Assignment</a:t>
            </a:r>
          </a:p>
          <a:p>
            <a:r>
              <a:rPr lang="en-US" sz="1400" dirty="0" smtClean="0"/>
              <a:t>Quadratic </a:t>
            </a:r>
            <a:r>
              <a:rPr lang="en-US" sz="1400" dirty="0"/>
              <a:t>Assignment</a:t>
            </a:r>
          </a:p>
          <a:p>
            <a:r>
              <a:rPr lang="en-US" sz="1400" dirty="0" err="1"/>
              <a:t>OneMax</a:t>
            </a: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/>
              <a:t>Genetic Programming Problems</a:t>
            </a:r>
          </a:p>
          <a:p>
            <a:r>
              <a:rPr lang="en-US" sz="1400" dirty="0" smtClean="0"/>
              <a:t>Symbolic </a:t>
            </a:r>
            <a:r>
              <a:rPr lang="en-US" sz="1400" dirty="0"/>
              <a:t>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Mower</a:t>
            </a:r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600200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/>
              <a:t>Additional Problems</a:t>
            </a:r>
          </a:p>
          <a:p>
            <a:r>
              <a:rPr lang="en-US" sz="1400" dirty="0"/>
              <a:t>Single-Objective Test Function</a:t>
            </a:r>
          </a:p>
          <a:p>
            <a:r>
              <a:rPr lang="en-US" sz="1400" dirty="0"/>
              <a:t>User-defined Problem</a:t>
            </a:r>
          </a:p>
          <a:p>
            <a:r>
              <a:rPr lang="en-US" sz="1400" dirty="0" smtClean="0"/>
              <a:t>External </a:t>
            </a:r>
            <a:r>
              <a:rPr lang="en-US" sz="1400" dirty="0"/>
              <a:t>Evaluation </a:t>
            </a:r>
            <a:r>
              <a:rPr lang="en-US" sz="1400" dirty="0" smtClean="0"/>
              <a:t>Problem </a:t>
            </a:r>
            <a:br>
              <a:rPr lang="en-US" sz="1400" dirty="0" smtClean="0"/>
            </a:br>
            <a:r>
              <a:rPr lang="en-US" sz="1400" dirty="0" smtClean="0"/>
              <a:t>(</a:t>
            </a:r>
            <a:r>
              <a:rPr lang="en-US" sz="1400" dirty="0" err="1" smtClean="0"/>
              <a:t>Anylogic</a:t>
            </a:r>
            <a:r>
              <a:rPr lang="en-US" sz="1400" dirty="0" smtClean="0"/>
              <a:t>, Scilab, MATLAB)</a:t>
            </a:r>
            <a:endParaRPr lang="en-US" sz="1400" dirty="0"/>
          </a:p>
          <a:p>
            <a:r>
              <a:rPr lang="en-US" sz="1400" dirty="0" smtClean="0"/>
              <a:t>Regression, Classification, Clustering</a:t>
            </a:r>
          </a:p>
          <a:p>
            <a:r>
              <a:rPr lang="en-US" sz="1400" dirty="0" smtClean="0"/>
              <a:t>Trading</a:t>
            </a:r>
          </a:p>
          <a:p>
            <a:r>
              <a:rPr lang="en-US" sz="1400" dirty="0" smtClean="0"/>
              <a:t>Grammatical Evolution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I: External Evaluation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II: MATLAB and </a:t>
            </a:r>
            <a:r>
              <a:rPr lang="en-US" b="1" dirty="0" err="1" smtClean="0">
                <a:solidFill>
                  <a:schemeClr val="tx1">
                    <a:alpha val="25000"/>
                  </a:schemeClr>
                </a:solidFill>
              </a:rPr>
              <a:t>Scilab</a:t>
            </a:r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 Parameter Optimization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III: Programmable Problem</a:t>
            </a:r>
            <a:endParaRPr lang="en-US" b="1" dirty="0">
              <a:solidFill>
                <a:schemeClr val="tx1">
                  <a:alpha val="25000"/>
                </a:schemeClr>
              </a:solidFill>
            </a:endParaRP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Questions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Answers</a:t>
            </a:r>
            <a:endParaRPr lang="en-US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8425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err="1"/>
              <a:t>External</a:t>
            </a:r>
            <a:r>
              <a:rPr lang="de-DE" dirty="0"/>
              <a:t> Evaluation Problem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de-AT" dirty="0" smtClean="0"/>
          </a:p>
          <a:p>
            <a:r>
              <a:rPr lang="de-AT" dirty="0" err="1" smtClean="0"/>
              <a:t>Optimize</a:t>
            </a:r>
            <a:r>
              <a:rPr lang="de-AT" dirty="0" smtClean="0"/>
              <a:t> </a:t>
            </a:r>
            <a:r>
              <a:rPr lang="de-AT" dirty="0" err="1" smtClean="0"/>
              <a:t>parameters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an </a:t>
            </a:r>
            <a:r>
              <a:rPr lang="de-AT" dirty="0" err="1" smtClean="0"/>
              <a:t>existing</a:t>
            </a:r>
            <a:r>
              <a:rPr lang="de-AT" dirty="0" smtClean="0"/>
              <a:t> </a:t>
            </a:r>
            <a:r>
              <a:rPr lang="de-AT" dirty="0" err="1" smtClean="0"/>
              <a:t>simulation</a:t>
            </a:r>
            <a:r>
              <a:rPr lang="de-AT" dirty="0" smtClean="0"/>
              <a:t> </a:t>
            </a:r>
            <a:r>
              <a:rPr lang="de-AT" dirty="0" err="1" smtClean="0"/>
              <a:t>model</a:t>
            </a:r>
            <a:endParaRPr lang="de-AT" dirty="0" smtClean="0"/>
          </a:p>
          <a:p>
            <a:r>
              <a:rPr lang="de-AT" dirty="0" err="1" smtClean="0"/>
              <a:t>Implement</a:t>
            </a:r>
            <a:r>
              <a:rPr lang="de-AT" dirty="0" smtClean="0"/>
              <a:t> </a:t>
            </a:r>
            <a:r>
              <a:rPr lang="de-AT" dirty="0" err="1" smtClean="0"/>
              <a:t>necessary</a:t>
            </a:r>
            <a:r>
              <a:rPr lang="de-AT" dirty="0" smtClean="0"/>
              <a:t> </a:t>
            </a:r>
            <a:r>
              <a:rPr lang="de-AT" dirty="0" err="1" smtClean="0"/>
              <a:t>steps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talk</a:t>
            </a:r>
            <a:r>
              <a:rPr lang="de-AT" dirty="0" smtClean="0"/>
              <a:t> </a:t>
            </a:r>
            <a:r>
              <a:rPr lang="de-AT" dirty="0" err="1" smtClean="0"/>
              <a:t>with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endParaRPr lang="de-AT" dirty="0"/>
          </a:p>
          <a:p>
            <a:endParaRPr lang="de-AT" dirty="0" smtClean="0"/>
          </a:p>
          <a:p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(s, S) Order </a:t>
            </a:r>
            <a:r>
              <a:rPr lang="de-DE" dirty="0" err="1" smtClean="0"/>
              <a:t>Policy</a:t>
            </a:r>
            <a:endParaRPr lang="de-DE" dirty="0" smtClean="0"/>
          </a:p>
          <a:p>
            <a:pPr lvl="1"/>
            <a:r>
              <a:rPr lang="de-DE" dirty="0" smtClean="0"/>
              <a:t>3 Echelons </a:t>
            </a:r>
            <a:r>
              <a:rPr lang="de-DE" dirty="0" err="1" smtClean="0"/>
              <a:t>and</a:t>
            </a:r>
            <a:r>
              <a:rPr lang="de-DE" dirty="0" smtClean="0"/>
              <a:t> 2 Parameters per Echelon</a:t>
            </a:r>
          </a:p>
          <a:p>
            <a:pPr lvl="1"/>
            <a:r>
              <a:rPr lang="de-DE" dirty="0" err="1" smtClean="0"/>
              <a:t>Minimize</a:t>
            </a:r>
            <a:r>
              <a:rPr lang="de-DE" dirty="0" smtClean="0"/>
              <a:t> </a:t>
            </a:r>
            <a:r>
              <a:rPr lang="de-DE" dirty="0" err="1" smtClean="0"/>
              <a:t>Inventory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Ordering</a:t>
            </a:r>
            <a:r>
              <a:rPr lang="de-DE" dirty="0" smtClean="0"/>
              <a:t> </a:t>
            </a:r>
            <a:r>
              <a:rPr lang="de-DE" dirty="0" err="1" smtClean="0"/>
              <a:t>Costs</a:t>
            </a:r>
            <a:endParaRPr lang="de-DE" dirty="0" smtClean="0"/>
          </a:p>
          <a:p>
            <a:pPr lvl="1"/>
            <a:r>
              <a:rPr lang="de-DE" dirty="0" err="1" smtClean="0"/>
              <a:t>Maintain</a:t>
            </a:r>
            <a:r>
              <a:rPr lang="de-DE" dirty="0" smtClean="0"/>
              <a:t> a </a:t>
            </a:r>
            <a:r>
              <a:rPr lang="de-DE" dirty="0" err="1" smtClean="0"/>
              <a:t>minimum</a:t>
            </a:r>
            <a:r>
              <a:rPr lang="de-DE" dirty="0" smtClean="0"/>
              <a:t> </a:t>
            </a:r>
            <a:r>
              <a:rPr lang="de-DE" dirty="0" err="1" smtClean="0"/>
              <a:t>service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err="1" smtClean="0"/>
              <a:t>Bound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waiting</a:t>
            </a:r>
            <a:r>
              <a:rPr lang="de-DE" dirty="0" smtClean="0"/>
              <a:t> time due </a:t>
            </a:r>
            <a:r>
              <a:rPr lang="de-DE" dirty="0" err="1" smtClean="0"/>
              <a:t>to</a:t>
            </a:r>
            <a:r>
              <a:rPr lang="de-DE" dirty="0" smtClean="0"/>
              <a:t> „out </a:t>
            </a:r>
            <a:r>
              <a:rPr lang="de-DE" dirty="0" err="1" smtClean="0"/>
              <a:t>of</a:t>
            </a:r>
            <a:r>
              <a:rPr lang="de-DE" dirty="0" smtClean="0"/>
              <a:t> stock“ </a:t>
            </a:r>
            <a:r>
              <a:rPr lang="de-DE" dirty="0" err="1" smtClean="0"/>
              <a:t>situations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4613275"/>
            <a:ext cx="66389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1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evaluating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Create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definition</a:t>
            </a:r>
            <a:r>
              <a:rPr lang="de-DE" dirty="0" smtClean="0"/>
              <a:t> in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Optimize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70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Download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helper</a:t>
            </a:r>
            <a:r>
              <a:rPr lang="de-DE" dirty="0" smtClean="0"/>
              <a:t> </a:t>
            </a:r>
            <a:r>
              <a:rPr lang="de-DE" dirty="0" err="1" smtClean="0"/>
              <a:t>library</a:t>
            </a:r>
            <a:endParaRPr lang="de-DE" dirty="0" smtClean="0"/>
          </a:p>
          <a:p>
            <a:pPr lvl="1"/>
            <a:r>
              <a:rPr lang="de-DE" sz="1800" dirty="0">
                <a:hlinkClick r:id="rId2"/>
              </a:rPr>
              <a:t>http://</a:t>
            </a:r>
            <a:r>
              <a:rPr lang="de-DE" sz="1800" dirty="0" smtClean="0">
                <a:hlinkClick r:id="rId2"/>
              </a:rPr>
              <a:t>dev.heuristiclab.com/trac.fcgi/wiki/Documentation/Howto/OptimizeExternalApplications#no1</a:t>
            </a:r>
            <a:endParaRPr lang="de-DE" sz="1800" dirty="0"/>
          </a:p>
          <a:p>
            <a:r>
              <a:rPr lang="de-DE" dirty="0" smtClean="0"/>
              <a:t>Add </a:t>
            </a:r>
            <a:r>
              <a:rPr lang="de-DE" dirty="0" err="1" smtClean="0"/>
              <a:t>library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604837" y="3645024"/>
            <a:ext cx="7934325" cy="2323035"/>
            <a:chOff x="604836" y="3501008"/>
            <a:chExt cx="7934325" cy="2323035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836" y="3501008"/>
              <a:ext cx="7934325" cy="2295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7"/>
            <p:cNvSpPr/>
            <p:nvPr/>
          </p:nvSpPr>
          <p:spPr>
            <a:xfrm>
              <a:off x="1907704" y="4890172"/>
              <a:ext cx="6631457" cy="933871"/>
            </a:xfrm>
            <a:prstGeom prst="roundRect">
              <a:avLst>
                <a:gd name="adj" fmla="val 396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518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Andreas Beham</a:t>
            </a:r>
            <a:endParaRPr lang="en-US" sz="1600" dirty="0"/>
          </a:p>
          <a:p>
            <a:pPr lvl="1"/>
            <a:r>
              <a:rPr lang="en-US" sz="1400" dirty="0" smtClean="0"/>
              <a:t>Research Associate (since 2007)</a:t>
            </a:r>
          </a:p>
          <a:p>
            <a:pPr lvl="1"/>
            <a:r>
              <a:rPr lang="en-US" sz="1400" dirty="0" smtClean="0"/>
              <a:t>Team: Combinatorial and Simulation-based Optimization</a:t>
            </a:r>
          </a:p>
          <a:p>
            <a:pPr lvl="1"/>
            <a:r>
              <a:rPr lang="en-US" sz="1400" dirty="0"/>
              <a:t>Graduate of Johannes Kepler University</a:t>
            </a:r>
          </a:p>
          <a:p>
            <a:pPr lvl="1"/>
            <a:r>
              <a:rPr lang="en-US" sz="1400" dirty="0" smtClean="0"/>
              <a:t>PhD in progress</a:t>
            </a:r>
            <a:endParaRPr lang="en-US" sz="1400" dirty="0"/>
          </a:p>
          <a:p>
            <a:pPr lvl="1"/>
            <a:r>
              <a:rPr lang="en-US" sz="1400" dirty="0" smtClean="0"/>
              <a:t>Member </a:t>
            </a:r>
            <a:r>
              <a:rPr lang="en-US" sz="1400" dirty="0"/>
              <a:t>of the HEAL research group</a:t>
            </a:r>
          </a:p>
          <a:p>
            <a:pPr lvl="1"/>
            <a:r>
              <a:rPr lang="en-US" sz="1400" dirty="0" smtClean="0"/>
              <a:t>Architect </a:t>
            </a:r>
            <a:r>
              <a:rPr lang="en-US" sz="1400" dirty="0"/>
              <a:t>of HeuristicLab</a:t>
            </a:r>
          </a:p>
          <a:p>
            <a:pPr lvl="1"/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heal.heuristiclab.com/team/beham</a:t>
            </a:r>
            <a:endParaRPr lang="en-US" sz="1400" dirty="0" smtClean="0"/>
          </a:p>
          <a:p>
            <a:pPr lvl="3"/>
            <a:endParaRPr lang="en-US" sz="1100" dirty="0"/>
          </a:p>
          <a:p>
            <a:r>
              <a:rPr lang="en-US" sz="1600" dirty="0" smtClean="0"/>
              <a:t>Michael Kommenda</a:t>
            </a:r>
            <a:endParaRPr lang="en-US" sz="1400" dirty="0" smtClean="0"/>
          </a:p>
          <a:p>
            <a:pPr lvl="1"/>
            <a:r>
              <a:rPr lang="en-US" sz="1400" dirty="0" smtClean="0"/>
              <a:t>Research Associate (since 2008)</a:t>
            </a:r>
          </a:p>
          <a:p>
            <a:pPr lvl="1"/>
            <a:r>
              <a:rPr lang="en-US" sz="1400" dirty="0" smtClean="0"/>
              <a:t>Team: System Identification and Data Analysis</a:t>
            </a:r>
          </a:p>
          <a:p>
            <a:pPr lvl="1"/>
            <a:r>
              <a:rPr lang="en-US" sz="1400" dirty="0"/>
              <a:t>Graduate of University of Applied Sciences Upper Austria</a:t>
            </a:r>
            <a:endParaRPr lang="en-US" sz="1400" dirty="0" smtClean="0"/>
          </a:p>
          <a:p>
            <a:pPr lvl="1"/>
            <a:r>
              <a:rPr lang="en-US" sz="1400" dirty="0" smtClean="0"/>
              <a:t>PhD in progress</a:t>
            </a:r>
            <a:endParaRPr lang="en-US" sz="1400" dirty="0"/>
          </a:p>
          <a:p>
            <a:pPr lvl="1"/>
            <a:r>
              <a:rPr lang="en-US" sz="1400" dirty="0"/>
              <a:t>Member of the HEAL research group</a:t>
            </a:r>
          </a:p>
          <a:p>
            <a:pPr lvl="1"/>
            <a:r>
              <a:rPr lang="en-US" sz="1400" dirty="0"/>
              <a:t>Architect of HeuristicLab</a:t>
            </a:r>
          </a:p>
          <a:p>
            <a:pPr lvl="1"/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heal.heuristiclab.com/team/kommenda</a:t>
            </a:r>
            <a:endParaRPr lang="en-US" sz="1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6860" y="1628800"/>
            <a:ext cx="1135802" cy="1707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9739" y="4005064"/>
            <a:ext cx="1230043" cy="1713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included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sample in </a:t>
            </a:r>
            <a:r>
              <a:rPr lang="de-DE" dirty="0" err="1" smtClean="0"/>
              <a:t>AnyLogic</a:t>
            </a:r>
            <a:endParaRPr lang="de-DE" dirty="0"/>
          </a:p>
          <a:p>
            <a:r>
              <a:rPr lang="de-DE" dirty="0" smtClean="0"/>
              <a:t>Open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c</a:t>
            </a:r>
            <a:r>
              <a:rPr lang="de-DE" dirty="0" err="1" smtClean="0"/>
              <a:t>reate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type „Parameters Variation“</a:t>
            </a:r>
          </a:p>
          <a:p>
            <a:pPr lvl="1"/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767750"/>
            <a:ext cx="4038600" cy="41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739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err="1" smtClean="0"/>
              <a:t>Configure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endParaRPr lang="de-DE" dirty="0" smtClean="0"/>
          </a:p>
          <a:p>
            <a:pPr marL="354013" lvl="1" indent="-263525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default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interface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button</a:t>
            </a:r>
            <a:endParaRPr lang="de-DE" dirty="0" smtClean="0"/>
          </a:p>
          <a:p>
            <a:pPr marL="354013" lvl="1" indent="-263525">
              <a:buFont typeface="+mj-lt"/>
              <a:buAutoNum type="arabicPeriod"/>
            </a:pPr>
            <a:r>
              <a:rPr lang="de-DE" dirty="0" smtClean="0"/>
              <a:t>Add </a:t>
            </a:r>
            <a:r>
              <a:rPr lang="de-DE" dirty="0" err="1" smtClean="0"/>
              <a:t>one</a:t>
            </a:r>
            <a:r>
              <a:rPr lang="de-DE" dirty="0" smtClean="0"/>
              <a:t> variable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statistics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collecting</a:t>
            </a:r>
            <a:r>
              <a:rPr lang="de-DE" dirty="0" smtClean="0"/>
              <a:t> </a:t>
            </a:r>
            <a:r>
              <a:rPr lang="de-DE" dirty="0" err="1" smtClean="0"/>
              <a:t>quality</a:t>
            </a:r>
            <a:r>
              <a:rPr lang="de-DE" dirty="0" smtClean="0"/>
              <a:t> relevant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multiple </a:t>
            </a:r>
            <a:r>
              <a:rPr lang="de-DE" dirty="0" err="1" smtClean="0"/>
              <a:t>replications</a:t>
            </a:r>
            <a:endParaRPr lang="de-DE" dirty="0" smtClean="0"/>
          </a:p>
          <a:p>
            <a:pPr marL="354013" lvl="1" indent="-263525">
              <a:buFont typeface="+mj-lt"/>
              <a:buAutoNum type="arabicPeriod"/>
            </a:pPr>
            <a:r>
              <a:rPr lang="de-DE" dirty="0" smtClean="0"/>
              <a:t>Select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vary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Freeform</a:t>
            </a:r>
            <a:r>
              <a:rPr lang="de-DE" dirty="0" smtClean="0"/>
              <a:t>, </a:t>
            </a:r>
            <a:r>
              <a:rPr lang="de-DE" dirty="0" err="1" smtClean="0"/>
              <a:t>use</a:t>
            </a:r>
            <a:r>
              <a:rPr lang="de-DE" dirty="0" smtClean="0"/>
              <a:t> an </a:t>
            </a:r>
            <a:r>
              <a:rPr lang="de-DE" dirty="0" err="1" smtClean="0"/>
              <a:t>arbitrary</a:t>
            </a:r>
            <a:r>
              <a:rPr lang="de-DE" dirty="0" smtClean="0"/>
              <a:t>, but high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variable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assigned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endParaRPr lang="de-DE" dirty="0" smtClean="0"/>
          </a:p>
          <a:p>
            <a:pPr marL="354013" lvl="1" indent="-263525">
              <a:buFont typeface="+mj-lt"/>
              <a:buAutoNum type="arabicPeriod"/>
            </a:pPr>
            <a:r>
              <a:rPr lang="de-DE" dirty="0" smtClean="0"/>
              <a:t>Optional: </a:t>
            </a:r>
            <a:r>
              <a:rPr lang="de-DE" dirty="0" err="1" smtClean="0"/>
              <a:t>remember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identified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so </a:t>
            </a:r>
            <a:r>
              <a:rPr lang="de-DE" dirty="0" err="1" smtClean="0"/>
              <a:t>far</a:t>
            </a:r>
            <a:endParaRPr lang="de-DE" dirty="0" smtClean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157380"/>
            <a:ext cx="4038600" cy="3411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9" name="Abgerundetes Rechteck 7"/>
          <p:cNvSpPr/>
          <p:nvPr/>
        </p:nvSpPr>
        <p:spPr>
          <a:xfrm>
            <a:off x="8138060" y="4005064"/>
            <a:ext cx="586408" cy="283951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7"/>
          <p:cNvSpPr/>
          <p:nvPr/>
        </p:nvSpPr>
        <p:spPr>
          <a:xfrm>
            <a:off x="6667500" y="2205007"/>
            <a:ext cx="1470560" cy="79194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5292080" y="4725144"/>
            <a:ext cx="2232248" cy="891465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7971898" y="3836855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de-DE" b="1" dirty="0"/>
          </a:p>
        </p:txBody>
      </p:sp>
      <p:sp>
        <p:nvSpPr>
          <p:cNvPr id="13" name="Ellipse 12"/>
          <p:cNvSpPr/>
          <p:nvPr/>
        </p:nvSpPr>
        <p:spPr>
          <a:xfrm>
            <a:off x="7971898" y="2833115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2</a:t>
            </a:r>
          </a:p>
        </p:txBody>
      </p:sp>
      <p:sp>
        <p:nvSpPr>
          <p:cNvPr id="14" name="Ellipse 13"/>
          <p:cNvSpPr/>
          <p:nvPr/>
        </p:nvSpPr>
        <p:spPr>
          <a:xfrm>
            <a:off x="7359412" y="4566486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71993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Replications</a:t>
            </a:r>
            <a:r>
              <a:rPr lang="de-DE" dirty="0" smtClean="0"/>
              <a:t> </a:t>
            </a:r>
            <a:r>
              <a:rPr lang="de-DE" dirty="0" err="1" smtClean="0"/>
              <a:t>tab</a:t>
            </a:r>
            <a:endParaRPr lang="de-DE" dirty="0"/>
          </a:p>
          <a:p>
            <a:r>
              <a:rPr lang="de-DE" dirty="0" smtClean="0"/>
              <a:t>Check </a:t>
            </a:r>
            <a:r>
              <a:rPr lang="de-DE" dirty="0" err="1" smtClean="0"/>
              <a:t>the</a:t>
            </a:r>
            <a:r>
              <a:rPr lang="de-DE" dirty="0" smtClean="0"/>
              <a:t> box „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replications</a:t>
            </a:r>
            <a:r>
              <a:rPr lang="de-DE" dirty="0" smtClean="0"/>
              <a:t>“</a:t>
            </a:r>
          </a:p>
          <a:p>
            <a:r>
              <a:rPr lang="de-DE" dirty="0" err="1" smtClean="0"/>
              <a:t>Use</a:t>
            </a:r>
            <a:r>
              <a:rPr lang="de-DE" dirty="0" smtClean="0"/>
              <a:t> a </a:t>
            </a:r>
            <a:r>
              <a:rPr lang="de-DE" dirty="0" err="1" smtClean="0"/>
              <a:t>fixed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10 </a:t>
            </a:r>
            <a:r>
              <a:rPr lang="de-DE" dirty="0" err="1" smtClean="0"/>
              <a:t>replications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2" y="1600200"/>
            <a:ext cx="3762375" cy="271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54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do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variation</a:t>
            </a:r>
            <a:r>
              <a:rPr lang="de-DE" dirty="0" smtClean="0"/>
              <a:t> </a:t>
            </a:r>
            <a:r>
              <a:rPr lang="de-DE" dirty="0" err="1" smtClean="0"/>
              <a:t>experiments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 smtClean="0"/>
              <a:t> in </a:t>
            </a:r>
            <a:r>
              <a:rPr lang="de-DE" dirty="0" err="1" smtClean="0"/>
              <a:t>AnyLogic</a:t>
            </a:r>
            <a:r>
              <a:rPr lang="de-DE" dirty="0" smtClean="0"/>
              <a:t>?</a:t>
            </a:r>
          </a:p>
          <a:p>
            <a:r>
              <a:rPr lang="de-DE" dirty="0" smtClean="0"/>
              <a:t>In an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N </a:t>
            </a:r>
            <a:r>
              <a:rPr lang="de-DE" dirty="0" err="1" smtClean="0"/>
              <a:t>iterations</a:t>
            </a:r>
            <a:endParaRPr lang="de-DE" dirty="0" smtClean="0"/>
          </a:p>
          <a:p>
            <a:r>
              <a:rPr lang="de-DE" dirty="0" smtClean="0"/>
              <a:t>In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r>
              <a:rPr lang="de-DE" dirty="0" smtClean="0"/>
              <a:t> R </a:t>
            </a:r>
            <a:r>
              <a:rPr lang="de-DE" dirty="0" err="1" smtClean="0"/>
              <a:t>runs</a:t>
            </a:r>
            <a:r>
              <a:rPr lang="de-DE" dirty="0" smtClean="0"/>
              <a:t> </a:t>
            </a:r>
            <a:r>
              <a:rPr lang="de-DE" dirty="0" err="1" smtClean="0"/>
              <a:t>execute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N = „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“ on </a:t>
            </a:r>
            <a:r>
              <a:rPr lang="de-DE" dirty="0" err="1" smtClean="0"/>
              <a:t>the</a:t>
            </a:r>
            <a:r>
              <a:rPr lang="de-DE" dirty="0" smtClean="0"/>
              <a:t> General </a:t>
            </a:r>
            <a:r>
              <a:rPr lang="de-DE" dirty="0" err="1" smtClean="0"/>
              <a:t>tab</a:t>
            </a:r>
            <a:endParaRPr lang="de-DE" dirty="0" smtClean="0"/>
          </a:p>
          <a:p>
            <a:r>
              <a:rPr lang="de-DE" dirty="0" smtClean="0"/>
              <a:t>R = „</a:t>
            </a:r>
            <a:r>
              <a:rPr lang="de-DE" dirty="0" err="1" smtClean="0"/>
              <a:t>Replications</a:t>
            </a:r>
            <a:r>
              <a:rPr lang="de-DE" dirty="0" smtClean="0"/>
              <a:t> per </a:t>
            </a:r>
            <a:r>
              <a:rPr lang="de-DE" dirty="0" err="1" smtClean="0"/>
              <a:t>iteration</a:t>
            </a:r>
            <a:r>
              <a:rPr lang="de-DE" dirty="0" smtClean="0"/>
              <a:t>“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93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/>
              <a:t>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tab</a:t>
            </a:r>
            <a:r>
              <a:rPr lang="de-DE" dirty="0" smtClean="0"/>
              <a:t>, </a:t>
            </a:r>
            <a:r>
              <a:rPr lang="de-DE" dirty="0" err="1" smtClean="0"/>
              <a:t>here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enter</a:t>
            </a:r>
            <a:r>
              <a:rPr lang="de-DE" dirty="0" smtClean="0"/>
              <a:t> </a:t>
            </a:r>
            <a:r>
              <a:rPr lang="de-DE" dirty="0" err="1" smtClean="0"/>
              <a:t>some</a:t>
            </a:r>
            <a:r>
              <a:rPr lang="de-DE" dirty="0"/>
              <a:t> </a:t>
            </a:r>
            <a:r>
              <a:rPr lang="de-DE" dirty="0" err="1" smtClean="0"/>
              <a:t>code</a:t>
            </a:r>
            <a:endParaRPr lang="de-DE" dirty="0" smtClean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 smtClean="0"/>
              <a:t>Initialize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communication</a:t>
            </a:r>
            <a:endParaRPr lang="de-DE" sz="2000" dirty="0" smtClean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 err="1" smtClean="0"/>
              <a:t>Receive</a:t>
            </a:r>
            <a:r>
              <a:rPr lang="de-DE" sz="2000" dirty="0" smtClean="0"/>
              <a:t> </a:t>
            </a:r>
            <a:r>
              <a:rPr lang="de-DE" sz="2000" dirty="0" err="1" smtClean="0"/>
              <a:t>parameters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</a:t>
            </a:r>
            <a:r>
              <a:rPr lang="de-DE" sz="2000" dirty="0" err="1" smtClean="0"/>
              <a:t>HeuristicLab</a:t>
            </a:r>
            <a:endParaRPr lang="de-DE" sz="2000" dirty="0" smtClean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 err="1" smtClean="0"/>
              <a:t>Collect</a:t>
            </a:r>
            <a:r>
              <a:rPr lang="de-DE" sz="2000" dirty="0" smtClean="0"/>
              <a:t> </a:t>
            </a:r>
            <a:r>
              <a:rPr lang="de-DE" sz="2000" dirty="0" err="1" smtClean="0"/>
              <a:t>statistics</a:t>
            </a:r>
            <a:r>
              <a:rPr lang="de-DE" sz="2000" dirty="0" smtClean="0"/>
              <a:t> after </a:t>
            </a:r>
            <a:r>
              <a:rPr lang="de-DE" sz="2000" dirty="0" err="1" smtClean="0"/>
              <a:t>each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endParaRPr lang="de-DE" sz="2000" dirty="0" smtClean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 smtClean="0"/>
              <a:t>Send back </a:t>
            </a:r>
            <a:r>
              <a:rPr lang="de-DE" sz="2000" dirty="0" err="1" smtClean="0"/>
              <a:t>the</a:t>
            </a:r>
            <a:r>
              <a:rPr lang="de-DE" sz="2000" dirty="0"/>
              <a:t> </a:t>
            </a:r>
            <a:r>
              <a:rPr lang="de-DE" sz="2000" dirty="0" err="1" smtClean="0"/>
              <a:t>averaged</a:t>
            </a:r>
            <a:r>
              <a:rPr lang="de-DE" sz="2000" dirty="0" smtClean="0"/>
              <a:t> </a:t>
            </a:r>
            <a:r>
              <a:rPr lang="de-DE" sz="2000" dirty="0" err="1" smtClean="0"/>
              <a:t>results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continue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step</a:t>
            </a:r>
            <a:r>
              <a:rPr lang="de-DE" sz="2000" dirty="0" smtClean="0"/>
              <a:t> 2</a:t>
            </a:r>
            <a:endParaRPr lang="de-DE" sz="2000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355410"/>
            <a:ext cx="4038600" cy="3015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36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Imports </a:t>
            </a:r>
            <a:r>
              <a:rPr lang="de-DE" dirty="0" err="1" smtClean="0"/>
              <a:t>section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sz="1800" dirty="0" smtClean="0"/>
          </a:p>
          <a:p>
            <a:r>
              <a:rPr lang="de-DE" dirty="0" smtClean="0"/>
              <a:t>Additional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: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683568" y="3663022"/>
            <a:ext cx="81369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com.heuristiclab.problems.externalevaluation.PollService</a:t>
            </a:r>
            <a:r>
              <a:rPr lang="de-DE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SolutionMessage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getMessage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commDriver.getSolution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currentSolution.getIntegerArrayVarsCount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&gt; 0)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SolutionMessage.IntegerArrayVariable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currentSolution.getIntegerArrayVars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sRetailer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SRetailer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sRetailer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(1);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sWholesaler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(2);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SWholesaler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sWholesaler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(3);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sFactory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(4);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SFactory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sFactory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200" dirty="0"/>
          </a:p>
        </p:txBody>
      </p:sp>
      <p:sp>
        <p:nvSpPr>
          <p:cNvPr id="10" name="Rechteck 9"/>
          <p:cNvSpPr/>
          <p:nvPr/>
        </p:nvSpPr>
        <p:spPr>
          <a:xfrm>
            <a:off x="683568" y="2220657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java.io.*;</a:t>
            </a: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java.text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com.heuristiclab.problems.externalevaluation.ExternalEvaluationMessages.*;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1812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Initial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setup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: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743608" y="2338955"/>
            <a:ext cx="78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de-DE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com.heuristiclab.problems.externalevaluation.PollService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de-DE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ServerSocketListenerFactory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(2112),1);</a:t>
            </a:r>
          </a:p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commDriver.start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400" dirty="0"/>
          </a:p>
        </p:txBody>
      </p:sp>
      <p:sp>
        <p:nvSpPr>
          <p:cNvPr id="8" name="Rechteck 7"/>
          <p:cNvSpPr/>
          <p:nvPr/>
        </p:nvSpPr>
        <p:spPr>
          <a:xfrm>
            <a:off x="743608" y="4077072"/>
            <a:ext cx="1476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getMessage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743608" y="5229200"/>
            <a:ext cx="485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meanDailyCosts.add</a:t>
            </a:r>
            <a:r>
              <a:rPr lang="de-DE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root.meanDailyCost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maxWaitingTime.add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root.histWaitingTime.max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de-DE" sz="1400" dirty="0"/>
          </a:p>
        </p:txBody>
      </p:sp>
      <p:sp>
        <p:nvSpPr>
          <p:cNvPr id="10" name="Abgerundetes Rechteck 7"/>
          <p:cNvSpPr/>
          <p:nvPr/>
        </p:nvSpPr>
        <p:spPr>
          <a:xfrm>
            <a:off x="3419872" y="2492895"/>
            <a:ext cx="720080" cy="432049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After </a:t>
            </a:r>
            <a:r>
              <a:rPr lang="de-DE" dirty="0" err="1" smtClean="0"/>
              <a:t>iteration</a:t>
            </a:r>
            <a:r>
              <a:rPr lang="de-DE" dirty="0" smtClean="0"/>
              <a:t>: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755576" y="2276872"/>
            <a:ext cx="452737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isFeasible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maxWaitingTime.max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&lt; 0.001;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isFeasible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meanDailyCosts.mean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meanDailyCosts.mean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&lt;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bestMeanDailyCost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bestMeanDailyCost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meanDailyCosts.mean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2000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maxWaitingTime.max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commDriver.sendQuality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e) { </a:t>
            </a:r>
            <a:r>
              <a:rPr lang="de-DE" sz="1200" dirty="0">
                <a:solidFill>
                  <a:srgbClr val="3F7F5F"/>
                </a:solidFill>
                <a:latin typeface="Consolas" panose="020B0609020204030204" pitchFamily="49" charset="0"/>
              </a:rPr>
              <a:t>/* handle </a:t>
            </a:r>
            <a:r>
              <a:rPr lang="de-DE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error</a:t>
            </a:r>
            <a:r>
              <a:rPr lang="de-DE" sz="12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meanDailyCosts.reset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maxWaitingTime.reset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getMessage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411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evaluating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Create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problem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definition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in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HeuristicLab</a:t>
            </a:r>
            <a:endParaRPr lang="de-DE" dirty="0" smtClean="0">
              <a:solidFill>
                <a:schemeClr val="tx1">
                  <a:alpha val="25000"/>
                </a:schemeClr>
              </a:solidFill>
            </a:endParaRPr>
          </a:p>
          <a:p>
            <a:endParaRPr lang="de-DE" dirty="0" smtClean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Optimize</a:t>
            </a:r>
            <a:endParaRPr lang="de-DE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6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354013" indent="-354013"/>
            <a:r>
              <a:rPr lang="de-DE" b="1" dirty="0" smtClean="0"/>
              <a:t>Cache</a:t>
            </a:r>
            <a:r>
              <a:rPr lang="de-DE" dirty="0" smtClean="0"/>
              <a:t>: optional </a:t>
            </a:r>
            <a:r>
              <a:rPr lang="de-DE" dirty="0" err="1" smtClean="0"/>
              <a:t>parameter</a:t>
            </a:r>
            <a:r>
              <a:rPr lang="de-DE" dirty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caches</a:t>
            </a:r>
            <a:r>
              <a:rPr lang="de-DE" dirty="0" smtClean="0"/>
              <a:t> </a:t>
            </a:r>
            <a:r>
              <a:rPr lang="de-DE" dirty="0" err="1" smtClean="0"/>
              <a:t>solutions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corresponding</a:t>
            </a:r>
            <a:r>
              <a:rPr lang="de-DE" dirty="0" smtClean="0"/>
              <a:t> </a:t>
            </a:r>
            <a:r>
              <a:rPr lang="de-DE" dirty="0" err="1" smtClean="0"/>
              <a:t>quality</a:t>
            </a:r>
            <a:endParaRPr lang="de-DE" dirty="0" smtClean="0"/>
          </a:p>
          <a:p>
            <a:pPr marL="354013" indent="-354013"/>
            <a:endParaRPr lang="de-DE" dirty="0" smtClean="0"/>
          </a:p>
          <a:p>
            <a:pPr marL="354013" indent="-354013"/>
            <a:r>
              <a:rPr lang="de-DE" b="1" dirty="0" smtClean="0"/>
              <a:t>Clients</a:t>
            </a:r>
            <a:r>
              <a:rPr lang="de-DE" dirty="0" smtClean="0"/>
              <a:t>: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instances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evaluate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 smtClean="0"/>
          </a:p>
          <a:p>
            <a:pPr marL="354013" indent="-354013"/>
            <a:endParaRPr lang="de-DE" dirty="0" smtClean="0"/>
          </a:p>
          <a:p>
            <a:pPr marL="354013" indent="-354013"/>
            <a:r>
              <a:rPr lang="de-DE" b="1" dirty="0" smtClean="0"/>
              <a:t>Encoding</a:t>
            </a:r>
            <a:r>
              <a:rPr lang="de-DE" dirty="0" smtClean="0"/>
              <a:t>: The </a:t>
            </a:r>
            <a:r>
              <a:rPr lang="de-DE" dirty="0" err="1" smtClean="0"/>
              <a:t>encoding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describes</a:t>
            </a:r>
            <a:r>
              <a:rPr lang="de-DE" dirty="0" smtClean="0"/>
              <a:t> a </a:t>
            </a:r>
            <a:r>
              <a:rPr lang="de-DE" dirty="0" err="1" smtClean="0"/>
              <a:t>solution</a:t>
            </a:r>
            <a:r>
              <a:rPr lang="de-DE" dirty="0" smtClean="0"/>
              <a:t>, e.g. a </a:t>
            </a:r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integer </a:t>
            </a:r>
            <a:r>
              <a:rPr lang="de-DE" dirty="0" err="1" smtClean="0"/>
              <a:t>values</a:t>
            </a:r>
            <a:endParaRPr lang="de-DE" dirty="0" smtClean="0"/>
          </a:p>
          <a:p>
            <a:pPr marL="354013" indent="-354013"/>
            <a:endParaRPr lang="de-DE" dirty="0" smtClean="0"/>
          </a:p>
          <a:p>
            <a:pPr marL="354013" indent="-354013"/>
            <a:r>
              <a:rPr lang="de-DE" b="1" dirty="0" err="1" smtClean="0"/>
              <a:t>Evaluator</a:t>
            </a:r>
            <a:r>
              <a:rPr lang="de-DE" dirty="0" smtClean="0"/>
              <a:t>: The </a:t>
            </a:r>
            <a:r>
              <a:rPr lang="de-DE" dirty="0" err="1" smtClean="0"/>
              <a:t>operator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will </a:t>
            </a:r>
            <a:r>
              <a:rPr lang="de-DE" dirty="0" err="1" smtClean="0"/>
              <a:t>extract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transmit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 smtClean="0"/>
          </a:p>
          <a:p>
            <a:pPr marL="354013" indent="-354013"/>
            <a:endParaRPr lang="de-DE" dirty="0" smtClean="0"/>
          </a:p>
          <a:p>
            <a:pPr marL="354013" indent="-354013"/>
            <a:r>
              <a:rPr lang="de-DE" b="1" dirty="0" err="1" smtClean="0"/>
              <a:t>Maximization</a:t>
            </a:r>
            <a:r>
              <a:rPr lang="de-DE" dirty="0" smtClean="0"/>
              <a:t>: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returned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minimized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maximized</a:t>
            </a:r>
            <a:endParaRPr lang="de-DE" dirty="0" smtClean="0"/>
          </a:p>
          <a:p>
            <a:pPr marL="354013" indent="-354013"/>
            <a:endParaRPr lang="de-DE" dirty="0" smtClean="0"/>
          </a:p>
          <a:p>
            <a:pPr marL="354013" indent="-354013"/>
            <a:r>
              <a:rPr lang="de-DE" b="1" dirty="0" err="1" smtClean="0"/>
              <a:t>SolutionCreator</a:t>
            </a:r>
            <a:r>
              <a:rPr lang="de-DE" dirty="0" smtClean="0"/>
              <a:t>: The </a:t>
            </a:r>
            <a:r>
              <a:rPr lang="de-DE" dirty="0" err="1" smtClean="0"/>
              <a:t>operator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will </a:t>
            </a:r>
            <a:r>
              <a:rPr lang="de-DE" dirty="0" err="1" smtClean="0"/>
              <a:t>construct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initial </a:t>
            </a:r>
            <a:r>
              <a:rPr lang="de-DE" dirty="0" err="1" smtClean="0"/>
              <a:t>solutions</a:t>
            </a:r>
            <a:endParaRPr lang="de-DE" dirty="0" smtClean="0"/>
          </a:p>
          <a:p>
            <a:pPr marL="354013" indent="-354013"/>
            <a:endParaRPr lang="de-DE" dirty="0"/>
          </a:p>
          <a:p>
            <a:pPr marL="354013" indent="-354013"/>
            <a:r>
              <a:rPr lang="de-DE" b="1" dirty="0" err="1" smtClean="0"/>
              <a:t>SupportScript</a:t>
            </a:r>
            <a:r>
              <a:rPr lang="de-DE" dirty="0" smtClean="0"/>
              <a:t>: Additional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analyzing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</a:t>
            </a:r>
            <a:r>
              <a:rPr lang="de-DE" dirty="0" err="1" smtClean="0"/>
              <a:t>candidates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ability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a </a:t>
            </a:r>
            <a:r>
              <a:rPr lang="de-DE" dirty="0" err="1" smtClean="0"/>
              <a:t>neighborhood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5" y="1611312"/>
            <a:ext cx="306705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607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Latest</a:t>
            </a:r>
            <a:r>
              <a:rPr lang="de-DE" dirty="0" smtClean="0"/>
              <a:t> Version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Tutorial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 </a:t>
            </a:r>
            <a:r>
              <a:rPr lang="de-DE" dirty="0" err="1" smtClean="0"/>
              <a:t>up</a:t>
            </a:r>
            <a:r>
              <a:rPr lang="de-DE" dirty="0" smtClean="0"/>
              <a:t>-</a:t>
            </a:r>
            <a:r>
              <a:rPr lang="de-DE" dirty="0" err="1" smtClean="0"/>
              <a:t>to</a:t>
            </a:r>
            <a:r>
              <a:rPr lang="de-DE" dirty="0" smtClean="0"/>
              <a:t>-date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tutorial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downloaded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r>
              <a:rPr lang="de-DE" dirty="0" smtClean="0"/>
              <a:t> </a:t>
            </a:r>
            <a:r>
              <a:rPr lang="de-DE" dirty="0" err="1" smtClean="0"/>
              <a:t>website</a:t>
            </a:r>
            <a:endParaRPr lang="de-DE" dirty="0" smtClean="0"/>
          </a:p>
          <a:p>
            <a:pPr lvl="1"/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dev.heuristiclab.com/trac.fcgi/browser/trunk/documentation/Tutorials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30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75" y="1600200"/>
            <a:ext cx="413385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Encoding </a:t>
            </a:r>
            <a:r>
              <a:rPr lang="de-DE" dirty="0" err="1" smtClean="0"/>
              <a:t>parameter</a:t>
            </a:r>
            <a:endParaRPr lang="de-DE" dirty="0" smtClean="0"/>
          </a:p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pencil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choose</a:t>
            </a:r>
            <a:r>
              <a:rPr lang="de-DE" dirty="0" smtClean="0"/>
              <a:t> an </a:t>
            </a:r>
            <a:r>
              <a:rPr lang="de-DE" dirty="0" err="1" smtClean="0"/>
              <a:t>encoding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11" name="Abgerundetes Rechteck 7"/>
          <p:cNvSpPr/>
          <p:nvPr/>
        </p:nvSpPr>
        <p:spPr>
          <a:xfrm>
            <a:off x="7152858" y="2841506"/>
            <a:ext cx="360040" cy="32460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4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i="1" dirty="0" err="1" smtClean="0"/>
              <a:t>IntegerVectorEncoding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r>
              <a:rPr lang="de-DE" dirty="0" smtClean="0"/>
              <a:t> </a:t>
            </a:r>
            <a:r>
              <a:rPr lang="de-DE" dirty="0" err="1" smtClean="0"/>
              <a:t>types</a:t>
            </a:r>
            <a:endParaRPr lang="de-DE" dirty="0" smtClean="0"/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617340"/>
            <a:ext cx="3657600" cy="284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103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 smtClean="0"/>
              <a:t>Adjust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Encoding</a:t>
            </a:r>
          </a:p>
          <a:p>
            <a:pPr lvl="1"/>
            <a:r>
              <a:rPr lang="de-DE" dirty="0" smtClean="0"/>
              <a:t>Change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Length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6</a:t>
            </a:r>
          </a:p>
          <a:p>
            <a:pPr lvl="1"/>
            <a:r>
              <a:rPr lang="de-DE" dirty="0" smtClean="0"/>
              <a:t>Change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Bounds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0 </a:t>
            </a:r>
            <a:r>
              <a:rPr lang="de-DE" dirty="0" err="1" smtClean="0"/>
              <a:t>and</a:t>
            </a:r>
            <a:r>
              <a:rPr lang="de-DE" dirty="0" smtClean="0"/>
              <a:t> 200 </a:t>
            </a:r>
            <a:r>
              <a:rPr lang="de-DE" dirty="0" err="1" smtClean="0"/>
              <a:t>for</a:t>
            </a:r>
            <a:r>
              <a:rPr lang="de-DE" dirty="0" smtClean="0"/>
              <a:t> all 6 </a:t>
            </a:r>
            <a:r>
              <a:rPr lang="de-DE" dirty="0" err="1" smtClean="0"/>
              <a:t>dimensions</a:t>
            </a:r>
            <a:endParaRPr lang="de-DE" dirty="0" smtClean="0"/>
          </a:p>
          <a:p>
            <a:r>
              <a:rPr lang="de-DE" dirty="0" smtClean="0"/>
              <a:t>The </a:t>
            </a:r>
            <a:r>
              <a:rPr lang="de-DE" dirty="0" err="1" smtClean="0"/>
              <a:t>columns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bounds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bound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</a:t>
            </a:r>
            <a:r>
              <a:rPr lang="de-DE" dirty="0" err="1" smtClean="0"/>
              <a:t>respectively</a:t>
            </a:r>
            <a:endParaRPr lang="de-DE" dirty="0"/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rows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 smtClean="0"/>
              <a:t>cycled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200" y="1608026"/>
            <a:ext cx="3676600" cy="1910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5" y="3749077"/>
            <a:ext cx="3676625" cy="2134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8556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605877"/>
            <a:ext cx="4038601" cy="389857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Cache </a:t>
            </a:r>
            <a:r>
              <a:rPr lang="de-DE" dirty="0" err="1" smtClean="0"/>
              <a:t>parameter</a:t>
            </a:r>
            <a:endParaRPr lang="de-DE" dirty="0" smtClean="0"/>
          </a:p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pencil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a </a:t>
            </a:r>
            <a:r>
              <a:rPr lang="de-DE" dirty="0" err="1" smtClean="0"/>
              <a:t>value</a:t>
            </a:r>
            <a:endParaRPr lang="de-DE" dirty="0" smtClean="0"/>
          </a:p>
          <a:p>
            <a:pPr lvl="1"/>
            <a:r>
              <a:rPr lang="de-DE" dirty="0" smtClean="0"/>
              <a:t>A </a:t>
            </a:r>
            <a:r>
              <a:rPr lang="de-DE" dirty="0" err="1" smtClean="0"/>
              <a:t>dialog</a:t>
            </a:r>
            <a:r>
              <a:rPr lang="de-DE" dirty="0" smtClean="0"/>
              <a:t> will </a:t>
            </a:r>
            <a:r>
              <a:rPr lang="de-DE" dirty="0" err="1" smtClean="0"/>
              <a:t>pop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endParaRPr lang="de-DE" dirty="0" smtClean="0"/>
          </a:p>
          <a:p>
            <a:r>
              <a:rPr lang="de-DE" dirty="0" smtClean="0"/>
              <a:t>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dialog</a:t>
            </a:r>
            <a:r>
              <a:rPr lang="de-DE" dirty="0" smtClean="0"/>
              <a:t> </a:t>
            </a:r>
            <a:r>
              <a:rPr lang="de-DE" dirty="0" err="1" smtClean="0"/>
              <a:t>select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EvaluationCache</a:t>
            </a:r>
            <a:endParaRPr lang="de-DE" dirty="0"/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9" name="Abgerundetes Rechteck 7"/>
          <p:cNvSpPr/>
          <p:nvPr/>
        </p:nvSpPr>
        <p:spPr>
          <a:xfrm>
            <a:off x="6649407" y="2768221"/>
            <a:ext cx="428193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6146744" y="3697324"/>
            <a:ext cx="1089552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7"/>
          <p:cNvSpPr/>
          <p:nvPr/>
        </p:nvSpPr>
        <p:spPr>
          <a:xfrm>
            <a:off x="4730146" y="2272651"/>
            <a:ext cx="753617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332032" y="2113993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de-DE" b="1" dirty="0"/>
          </a:p>
        </p:txBody>
      </p:sp>
      <p:sp>
        <p:nvSpPr>
          <p:cNvPr id="14" name="Ellipse 13"/>
          <p:cNvSpPr/>
          <p:nvPr/>
        </p:nvSpPr>
        <p:spPr>
          <a:xfrm>
            <a:off x="6918980" y="2609563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de-DE" b="1" dirty="0"/>
          </a:p>
        </p:txBody>
      </p:sp>
      <p:sp>
        <p:nvSpPr>
          <p:cNvPr id="15" name="Ellipse 14"/>
          <p:cNvSpPr/>
          <p:nvPr/>
        </p:nvSpPr>
        <p:spPr>
          <a:xfrm>
            <a:off x="7106539" y="3532910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82662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The </a:t>
            </a:r>
            <a:r>
              <a:rPr lang="de-DE" dirty="0" err="1"/>
              <a:t>cache</a:t>
            </a:r>
            <a:r>
              <a:rPr lang="de-DE" dirty="0"/>
              <a:t> will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returned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  <a:p>
            <a:r>
              <a:rPr lang="de-DE" dirty="0"/>
              <a:t>New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cache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The </a:t>
            </a:r>
            <a:r>
              <a:rPr lang="de-DE" dirty="0" err="1" smtClean="0"/>
              <a:t>capacity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cache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adjusted</a:t>
            </a:r>
            <a:endParaRPr lang="de-DE" dirty="0"/>
          </a:p>
          <a:p>
            <a:r>
              <a:rPr lang="de-DE" dirty="0" err="1" smtClean="0"/>
              <a:t>PersistentCache</a:t>
            </a:r>
            <a:r>
              <a:rPr lang="de-DE" dirty="0" smtClean="0"/>
              <a:t> </a:t>
            </a:r>
            <a:r>
              <a:rPr lang="de-DE" dirty="0" err="1" smtClean="0"/>
              <a:t>determines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cache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stored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saved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87" y="1600200"/>
            <a:ext cx="3019425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505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client</a:t>
            </a:r>
            <a:r>
              <a:rPr lang="de-DE" dirty="0" smtClean="0"/>
              <a:t> </a:t>
            </a:r>
            <a:r>
              <a:rPr lang="de-DE" dirty="0" err="1" smtClean="0"/>
              <a:t>machine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 smtClean="0"/>
          </a:p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Client </a:t>
            </a:r>
            <a:r>
              <a:rPr lang="de-DE" dirty="0" err="1" smtClean="0"/>
              <a:t>parameter</a:t>
            </a:r>
            <a:endParaRPr lang="de-DE" dirty="0" smtClean="0"/>
          </a:p>
          <a:p>
            <a:r>
              <a:rPr lang="de-DE" dirty="0" smtClean="0"/>
              <a:t>Click on </a:t>
            </a:r>
            <a:r>
              <a:rPr lang="de-DE" dirty="0" err="1" smtClean="0"/>
              <a:t>EvaluationServiceClient</a:t>
            </a:r>
            <a:endParaRPr lang="de-DE" dirty="0" smtClean="0"/>
          </a:p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Channel </a:t>
            </a:r>
            <a:r>
              <a:rPr lang="de-DE" dirty="0" err="1" smtClean="0"/>
              <a:t>parameter</a:t>
            </a:r>
            <a:endParaRPr lang="de-DE" dirty="0" smtClean="0"/>
          </a:p>
          <a:p>
            <a:r>
              <a:rPr lang="de-DE" dirty="0" smtClean="0"/>
              <a:t>Click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pencil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channel</a:t>
            </a:r>
            <a:endParaRPr 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1595175"/>
            <a:ext cx="4038600" cy="375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7"/>
          <p:cNvSpPr/>
          <p:nvPr/>
        </p:nvSpPr>
        <p:spPr>
          <a:xfrm>
            <a:off x="4793363" y="2790089"/>
            <a:ext cx="1131575" cy="223699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7"/>
          <p:cNvSpPr/>
          <p:nvPr/>
        </p:nvSpPr>
        <p:spPr>
          <a:xfrm>
            <a:off x="6066453" y="3418135"/>
            <a:ext cx="726233" cy="19281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7449243" y="4005063"/>
            <a:ext cx="229851" cy="221703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57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EvaluationTCPChannel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communicating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a TCP/IP </a:t>
            </a:r>
            <a:r>
              <a:rPr lang="de-DE" dirty="0" err="1" smtClean="0"/>
              <a:t>connection</a:t>
            </a:r>
            <a:endParaRPr lang="de-DE" dirty="0" smtClean="0"/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5" y="1600200"/>
            <a:ext cx="3067050" cy="3724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831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Enter </a:t>
            </a:r>
            <a:r>
              <a:rPr lang="de-DE" dirty="0" err="1" smtClean="0"/>
              <a:t>the</a:t>
            </a:r>
            <a:r>
              <a:rPr lang="de-DE" dirty="0" smtClean="0"/>
              <a:t> IP </a:t>
            </a:r>
            <a:r>
              <a:rPr lang="de-DE" dirty="0" err="1" smtClean="0"/>
              <a:t>address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machine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models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on, </a:t>
            </a:r>
            <a:r>
              <a:rPr lang="de-DE" dirty="0" err="1" smtClean="0"/>
              <a:t>use</a:t>
            </a:r>
            <a:r>
              <a:rPr lang="de-DE" dirty="0" smtClean="0"/>
              <a:t> 127.0.0.1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machine</a:t>
            </a:r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configured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listen on </a:t>
            </a:r>
            <a:r>
              <a:rPr lang="de-DE" dirty="0" err="1" smtClean="0"/>
              <a:t>port</a:t>
            </a:r>
            <a:r>
              <a:rPr lang="de-DE" dirty="0" smtClean="0"/>
              <a:t> 2112 so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enter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Port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17" y="1600200"/>
            <a:ext cx="4037383" cy="3037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779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configured</a:t>
            </a:r>
            <a:endParaRPr lang="de-DE" dirty="0" smtClean="0"/>
          </a:p>
          <a:p>
            <a:r>
              <a:rPr lang="de-DE" dirty="0" smtClean="0"/>
              <a:t>Click </a:t>
            </a:r>
            <a:r>
              <a:rPr lang="de-DE" dirty="0" err="1" smtClean="0"/>
              <a:t>the</a:t>
            </a:r>
            <a:r>
              <a:rPr lang="de-DE" dirty="0" smtClean="0"/>
              <a:t> save </a:t>
            </a:r>
            <a:r>
              <a:rPr lang="de-DE" dirty="0" err="1" smtClean="0"/>
              <a:t>button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store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external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</a:t>
            </a:r>
            <a:r>
              <a:rPr lang="de-DE" dirty="0" err="1" smtClean="0"/>
              <a:t>file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497" y="1600200"/>
            <a:ext cx="3620005" cy="353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7"/>
          <p:cNvSpPr/>
          <p:nvPr/>
        </p:nvSpPr>
        <p:spPr>
          <a:xfrm>
            <a:off x="5343870" y="2015648"/>
            <a:ext cx="291820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495" y="3092797"/>
            <a:ext cx="4452007" cy="3148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7"/>
          <p:cNvSpPr/>
          <p:nvPr/>
        </p:nvSpPr>
        <p:spPr>
          <a:xfrm>
            <a:off x="7328179" y="5855981"/>
            <a:ext cx="705477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Create a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new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simulation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experiment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for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evaluating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parameters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from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HeuristicLab</a:t>
            </a:r>
            <a:endParaRPr lang="de-DE" dirty="0" smtClean="0">
              <a:solidFill>
                <a:schemeClr val="tx1">
                  <a:alpha val="25000"/>
                </a:schemeClr>
              </a:solidFill>
            </a:endParaRPr>
          </a:p>
          <a:p>
            <a:endParaRPr lang="de-DE" dirty="0" smtClean="0"/>
          </a:p>
          <a:p>
            <a:r>
              <a:rPr lang="de-DE" dirty="0" smtClean="0"/>
              <a:t>Create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definition</a:t>
            </a:r>
            <a:r>
              <a:rPr lang="de-DE" dirty="0" smtClean="0"/>
              <a:t> in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endParaRPr lang="de-DE" dirty="0" smtClean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Optimize</a:t>
            </a:r>
            <a:endParaRPr lang="de-DE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7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External Evaluation Problem</a:t>
            </a:r>
          </a:p>
          <a:p>
            <a:r>
              <a:rPr lang="en-US" b="1" dirty="0" smtClean="0"/>
              <a:t>Demonstration Part II: MATLAB and </a:t>
            </a:r>
            <a:r>
              <a:rPr lang="en-US" b="1" dirty="0" err="1" smtClean="0"/>
              <a:t>Scilab</a:t>
            </a:r>
            <a:r>
              <a:rPr lang="en-US" b="1" dirty="0" smtClean="0"/>
              <a:t> Parameter Optimization Problem</a:t>
            </a:r>
          </a:p>
          <a:p>
            <a:r>
              <a:rPr lang="en-US" b="1" dirty="0" smtClean="0"/>
              <a:t>Demonstration Part III: Programmable Problem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AnyLogic</a:t>
            </a:r>
            <a:r>
              <a:rPr lang="de-DE" dirty="0" smtClean="0"/>
              <a:t> </a:t>
            </a:r>
            <a:r>
              <a:rPr lang="de-DE" dirty="0" err="1" smtClean="0"/>
              <a:t>click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arrow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green</a:t>
            </a:r>
            <a:r>
              <a:rPr lang="de-DE" dirty="0" smtClean="0"/>
              <a:t> </a:t>
            </a:r>
            <a:r>
              <a:rPr lang="de-DE" dirty="0" err="1" smtClean="0"/>
              <a:t>play</a:t>
            </a:r>
            <a:r>
              <a:rPr lang="de-DE" dirty="0" smtClean="0"/>
              <a:t> </a:t>
            </a:r>
            <a:r>
              <a:rPr lang="de-DE" dirty="0" err="1" smtClean="0"/>
              <a:t>button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select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newly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</a:p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at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will </a:t>
            </a: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receive</a:t>
            </a:r>
            <a:r>
              <a:rPr lang="de-DE" dirty="0" smtClean="0"/>
              <a:t> a </a:t>
            </a:r>
            <a:r>
              <a:rPr lang="de-DE" dirty="0" err="1" smtClean="0"/>
              <a:t>solution</a:t>
            </a:r>
            <a:r>
              <a:rPr lang="de-DE" dirty="0" smtClean="0"/>
              <a:t> </a:t>
            </a:r>
            <a:r>
              <a:rPr lang="de-DE" dirty="0" err="1" smtClean="0"/>
              <a:t>message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708" y="1600200"/>
            <a:ext cx="3105583" cy="1162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5327873" y="2373879"/>
            <a:ext cx="2825527" cy="302645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b="14297"/>
          <a:stretch/>
        </p:blipFill>
        <p:spPr>
          <a:xfrm>
            <a:off x="4648199" y="2992599"/>
            <a:ext cx="4038600" cy="3018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Abgerundetes Rechteck 7"/>
          <p:cNvSpPr/>
          <p:nvPr/>
        </p:nvSpPr>
        <p:spPr>
          <a:xfrm>
            <a:off x="4737323" y="3993129"/>
            <a:ext cx="1676687" cy="302645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7986177" y="2215221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de-DE" b="1" dirty="0"/>
          </a:p>
        </p:txBody>
      </p:sp>
      <p:sp>
        <p:nvSpPr>
          <p:cNvPr id="14" name="Ellipse 13"/>
          <p:cNvSpPr/>
          <p:nvPr/>
        </p:nvSpPr>
        <p:spPr>
          <a:xfrm>
            <a:off x="6249094" y="3858220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03474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HeuristicLab</a:t>
            </a:r>
            <a:r>
              <a:rPr lang="de-DE" dirty="0" smtClean="0"/>
              <a:t> </a:t>
            </a:r>
            <a:r>
              <a:rPr lang="de-DE" dirty="0" err="1" smtClean="0"/>
              <a:t>click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„New Item“ </a:t>
            </a:r>
            <a:r>
              <a:rPr lang="de-DE" dirty="0" err="1" smtClean="0"/>
              <a:t>button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open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creatable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 smtClean="0"/>
          </a:p>
          <a:p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Genetic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entry</a:t>
            </a:r>
            <a:endParaRPr lang="de-DE" dirty="0" smtClean="0"/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003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4662735" y="1912776"/>
            <a:ext cx="231607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5119935" y="3135086"/>
            <a:ext cx="964233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6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Open </a:t>
            </a:r>
            <a:r>
              <a:rPr lang="de-DE" dirty="0" err="1" smtClean="0"/>
              <a:t>button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select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saved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definition</a:t>
            </a:r>
            <a:endParaRPr lang="de-DE" dirty="0" smtClean="0"/>
          </a:p>
          <a:p>
            <a:r>
              <a:rPr lang="de-DE" dirty="0" smtClean="0"/>
              <a:t>Click Open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dialog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964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7"/>
          <p:cNvSpPr/>
          <p:nvPr/>
        </p:nvSpPr>
        <p:spPr>
          <a:xfrm>
            <a:off x="4923992" y="1912776"/>
            <a:ext cx="231607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7"/>
          <p:cNvSpPr/>
          <p:nvPr/>
        </p:nvSpPr>
        <p:spPr>
          <a:xfrm>
            <a:off x="7172670" y="4627984"/>
            <a:ext cx="614970" cy="21833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3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Mutator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endParaRPr lang="de-DE" dirty="0"/>
          </a:p>
          <a:p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manipulator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operators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 in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steps</a:t>
            </a:r>
            <a:endParaRPr lang="de-DE" dirty="0" smtClean="0"/>
          </a:p>
          <a:p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tab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play</a:t>
            </a:r>
            <a:r>
              <a:rPr lang="de-DE" dirty="0" smtClean="0"/>
              <a:t> </a:t>
            </a:r>
            <a:r>
              <a:rPr lang="de-DE" dirty="0" err="1" smtClean="0"/>
              <a:t>button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bottom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886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052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582" y="1600200"/>
            <a:ext cx="7192836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13" name="Abgerundetes Rechteck 7"/>
          <p:cNvSpPr/>
          <p:nvPr/>
        </p:nvSpPr>
        <p:spPr>
          <a:xfrm>
            <a:off x="1187624" y="5684676"/>
            <a:ext cx="231607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55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Objectives 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of the Tutorial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Where to get </a:t>
            </a:r>
            <a:r>
              <a:rPr lang="en-US" dirty="0" err="1">
                <a:solidFill>
                  <a:schemeClr val="tx1">
                    <a:alpha val="25000"/>
                  </a:schemeClr>
                </a:solidFill>
              </a:rPr>
              <a:t>HeuristicLab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Plugin Infrastructure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Graphical User Interface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Available Algorithms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External Evaluation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II: MATLAB and </a:t>
            </a:r>
            <a:r>
              <a:rPr lang="en-US" b="1" dirty="0" err="1" smtClean="0">
                <a:solidFill>
                  <a:schemeClr val="tx1">
                    <a:alpha val="25000"/>
                  </a:schemeClr>
                </a:solidFill>
              </a:rPr>
              <a:t>Scilab</a:t>
            </a:r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 Parameter Optimization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III: Programmable Problem</a:t>
            </a:r>
          </a:p>
          <a:p>
            <a:pPr lvl="3"/>
            <a:endParaRPr lang="en-US" dirty="0" smtClean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Questions &amp; Answers</a:t>
            </a:r>
            <a:endParaRPr lang="en-US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206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Parameter </a:t>
            </a:r>
            <a:r>
              <a:rPr lang="de-DE" dirty="0" err="1" smtClean="0"/>
              <a:t>Optimization</a:t>
            </a:r>
            <a:r>
              <a:rPr lang="de-DE" dirty="0" smtClean="0"/>
              <a:t> Problem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Parameter </a:t>
            </a:r>
            <a:r>
              <a:rPr lang="de-AT" dirty="0" err="1" smtClean="0"/>
              <a:t>Optimization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Differential </a:t>
            </a:r>
            <a:r>
              <a:rPr lang="de-AT" dirty="0" err="1" smtClean="0"/>
              <a:t>Equation</a:t>
            </a:r>
            <a:r>
              <a:rPr lang="de-AT" dirty="0" smtClean="0"/>
              <a:t> Systems (Scilab)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916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550232"/>
            <a:ext cx="3249881" cy="1543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cart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unknown parameter values of a simulation model </a:t>
            </a:r>
          </a:p>
          <a:p>
            <a:r>
              <a:rPr lang="en-US" dirty="0" smtClean="0"/>
              <a:t>Measure movements of an electric cart with known power</a:t>
            </a:r>
          </a:p>
          <a:p>
            <a:r>
              <a:rPr lang="en-US" dirty="0" smtClean="0"/>
              <a:t>Adapt parameters of an simulation model to match those measurements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63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friction coefficients d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, F</a:t>
            </a:r>
            <a:r>
              <a:rPr lang="en-US" sz="2800" baseline="-25000" dirty="0" smtClean="0"/>
              <a:t>C</a:t>
            </a:r>
            <a:r>
              <a:rPr lang="en-US" sz="2800" dirty="0" smtClean="0"/>
              <a:t> and mass m</a:t>
            </a:r>
          </a:p>
          <a:p>
            <a:r>
              <a:rPr lang="en-US" sz="2800" dirty="0" smtClean="0"/>
              <a:t>Voltage </a:t>
            </a:r>
            <a:r>
              <a:rPr lang="en-US" sz="2800" dirty="0" err="1" smtClean="0"/>
              <a:t>u</a:t>
            </a:r>
            <a:r>
              <a:rPr lang="en-US" sz="2800" baseline="-25000" dirty="0" err="1" smtClean="0"/>
              <a:t>A</a:t>
            </a:r>
            <a:r>
              <a:rPr lang="en-US" sz="2800" dirty="0"/>
              <a:t> </a:t>
            </a:r>
            <a:r>
              <a:rPr lang="en-US" sz="2800" dirty="0" smtClean="0"/>
              <a:t>and initial values for position x, velocity v and amperage </a:t>
            </a:r>
            <a:r>
              <a:rPr lang="en-US" sz="2800" dirty="0" err="1" smtClean="0"/>
              <a:t>i</a:t>
            </a:r>
            <a:r>
              <a:rPr lang="en-US" sz="2800" baseline="-25000" dirty="0" err="1" smtClean="0"/>
              <a:t>A</a:t>
            </a:r>
            <a:r>
              <a:rPr lang="en-US" sz="2800" dirty="0" smtClean="0"/>
              <a:t> are known</a:t>
            </a:r>
          </a:p>
          <a:p>
            <a:r>
              <a:rPr lang="en-US" sz="2800" dirty="0" smtClean="0"/>
              <a:t>Simulate changes according to differential equations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cart simulation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883" y="3811888"/>
            <a:ext cx="3891210" cy="228140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23528" y="3861048"/>
            <a:ext cx="4884248" cy="1944216"/>
            <a:chOff x="483231" y="1600200"/>
            <a:chExt cx="4884248" cy="194421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231" y="1600200"/>
              <a:ext cx="4884248" cy="1944216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1328012" y="2100540"/>
              <a:ext cx="365212" cy="32537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31640" y="2515148"/>
              <a:ext cx="365212" cy="302388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194266" y="2492161"/>
              <a:ext cx="395418" cy="32537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590230" y="2269426"/>
              <a:ext cx="463252" cy="38018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515433" y="2492161"/>
              <a:ext cx="395418" cy="32537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844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96" r="-161"/>
          <a:stretch/>
        </p:blipFill>
        <p:spPr>
          <a:xfrm>
            <a:off x="2208473" y="1826383"/>
            <a:ext cx="4727054" cy="407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7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</a:t>
            </a:r>
            <a:r>
              <a:rPr lang="en-US" dirty="0" smtClean="0"/>
              <a:t>optimization of parameters in external applications</a:t>
            </a:r>
          </a:p>
          <a:p>
            <a:pPr lvl="3"/>
            <a:endParaRPr lang="en-US" dirty="0"/>
          </a:p>
          <a:p>
            <a:r>
              <a:rPr lang="en-US" dirty="0"/>
              <a:t>Demonstrate </a:t>
            </a:r>
            <a:r>
              <a:rPr lang="en-US" dirty="0" smtClean="0"/>
              <a:t>optimization of parameters in MATLAB and </a:t>
            </a:r>
            <a:r>
              <a:rPr lang="en-US" dirty="0" err="1" smtClean="0"/>
              <a:t>Scilab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Demonstrate </a:t>
            </a:r>
            <a:r>
              <a:rPr lang="en-US" dirty="0" smtClean="0"/>
              <a:t>optimization of custom problem definitions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63" y="1364397"/>
            <a:ext cx="7623871" cy="3204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in Scilab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92" y="4477934"/>
            <a:ext cx="6646015" cy="187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Scilab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optimization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in HeuristicLab</a:t>
            </a:r>
            <a:endParaRPr lang="de-DE" dirty="0"/>
          </a:p>
          <a:p>
            <a:endParaRPr lang="de-DE" dirty="0"/>
          </a:p>
          <a:p>
            <a:r>
              <a:rPr lang="de-DE" dirty="0" err="1" smtClean="0"/>
              <a:t>Configure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scripts</a:t>
            </a:r>
            <a:r>
              <a:rPr lang="de-DE" dirty="0" smtClean="0"/>
              <a:t> in </a:t>
            </a:r>
            <a:r>
              <a:rPr lang="de-DE" dirty="0"/>
              <a:t>HeuristicLab</a:t>
            </a:r>
          </a:p>
          <a:p>
            <a:endParaRPr lang="de-DE" dirty="0"/>
          </a:p>
          <a:p>
            <a:r>
              <a:rPr lang="de-DE" dirty="0" err="1"/>
              <a:t>Optimize</a:t>
            </a:r>
            <a:endParaRPr lang="de-DE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38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211" y="1600200"/>
            <a:ext cx="6009577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628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Specify path</a:t>
            </a:r>
            <a:br>
              <a:rPr lang="en-US" dirty="0" smtClean="0"/>
            </a:br>
            <a:r>
              <a:rPr lang="en-US" dirty="0" smtClean="0"/>
              <a:t>to Scilab scripts</a:t>
            </a:r>
          </a:p>
          <a:p>
            <a:r>
              <a:rPr lang="en-US" dirty="0" smtClean="0"/>
              <a:t>Initialization script</a:t>
            </a:r>
          </a:p>
          <a:p>
            <a:r>
              <a:rPr lang="en-US" dirty="0" smtClean="0"/>
              <a:t>Evaluation script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5590" b="26244"/>
          <a:stretch/>
        </p:blipFill>
        <p:spPr>
          <a:xfrm>
            <a:off x="4620242" y="1647825"/>
            <a:ext cx="4059662" cy="426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5201072" y="4749800"/>
            <a:ext cx="1390228" cy="41910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84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Initialization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Sets constants and time intervals</a:t>
            </a:r>
          </a:p>
          <a:p>
            <a:r>
              <a:rPr lang="en-US" dirty="0" smtClean="0"/>
              <a:t>Loads the simulation model</a:t>
            </a:r>
          </a:p>
          <a:p>
            <a:r>
              <a:rPr lang="en-US" dirty="0" smtClean="0"/>
              <a:t>Reads the measured values from a csv file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42"/>
          <a:stretch/>
        </p:blipFill>
        <p:spPr>
          <a:xfrm>
            <a:off x="2051720" y="3604380"/>
            <a:ext cx="5406752" cy="250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6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Configures and runs the simulation with values from HeuristicLab</a:t>
            </a:r>
            <a:endParaRPr lang="en-US" dirty="0"/>
          </a:p>
          <a:p>
            <a:r>
              <a:rPr lang="en-US" dirty="0" smtClean="0"/>
              <a:t>Calculates quality as sum of absolute errors between simulated and measured values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902322"/>
            <a:ext cx="5192735" cy="226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4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346475"/>
            <a:ext cx="4680520" cy="2818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Configure problem size</a:t>
            </a:r>
          </a:p>
          <a:p>
            <a:r>
              <a:rPr lang="en-US" dirty="0" smtClean="0"/>
              <a:t>Configure parameter names</a:t>
            </a:r>
          </a:p>
          <a:p>
            <a:r>
              <a:rPr lang="en-US" dirty="0" smtClean="0"/>
              <a:t>Parameter names are created as variables in Scilab</a:t>
            </a:r>
          </a:p>
          <a:p>
            <a:r>
              <a:rPr lang="en-US" dirty="0" smtClean="0"/>
              <a:t>Adapt bounds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4149067" y="4589635"/>
            <a:ext cx="1723096" cy="399181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4149067" y="4074477"/>
            <a:ext cx="1723096" cy="226061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62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CMA-ES</a:t>
            </a:r>
          </a:p>
          <a:p>
            <a:r>
              <a:rPr lang="en-US" dirty="0" smtClean="0"/>
              <a:t>Drop problem </a:t>
            </a:r>
            <a:br>
              <a:rPr lang="en-US" dirty="0" smtClean="0"/>
            </a:br>
            <a:r>
              <a:rPr lang="en-US" dirty="0" smtClean="0"/>
              <a:t>on algorithm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29" y="1625667"/>
            <a:ext cx="5127743" cy="4500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1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algorithm</a:t>
            </a:r>
          </a:p>
          <a:p>
            <a:pPr lvl="1"/>
            <a:r>
              <a:rPr lang="en-US" dirty="0"/>
              <a:t>Initial Sigma 1.0</a:t>
            </a:r>
          </a:p>
          <a:p>
            <a:pPr lvl="1"/>
            <a:r>
              <a:rPr lang="en-US" dirty="0"/>
              <a:t>Maximum Generations </a:t>
            </a:r>
            <a:r>
              <a:rPr lang="en-US" dirty="0" smtClean="0"/>
              <a:t>50</a:t>
            </a:r>
          </a:p>
          <a:p>
            <a:r>
              <a:rPr lang="en-US" dirty="0" smtClean="0"/>
              <a:t>Enable </a:t>
            </a:r>
            <a:r>
              <a:rPr lang="en-US" dirty="0" err="1" smtClean="0"/>
              <a:t>CMAAnalzer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62"/>
          <a:stretch/>
        </p:blipFill>
        <p:spPr>
          <a:xfrm>
            <a:off x="5476050" y="1916832"/>
            <a:ext cx="3210750" cy="3724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54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values (m = 1.5, d1 = 1, FC = 0.5)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80" y="2303921"/>
            <a:ext cx="5611439" cy="3795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406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3.3.11 “Beach Bar" released on February 13th, 2015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445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4402832" cy="368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092" y="1988204"/>
            <a:ext cx="4403593" cy="3680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64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Objectives 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of the Tutorial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Where to get </a:t>
            </a:r>
            <a:r>
              <a:rPr lang="en-US" dirty="0" err="1">
                <a:solidFill>
                  <a:schemeClr val="tx1">
                    <a:alpha val="25000"/>
                  </a:schemeClr>
                </a:solidFill>
              </a:rPr>
              <a:t>HeuristicLab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Plugin Infrastructure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Graphical User Interface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Available Algorithms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Problems</a:t>
            </a: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I: External Evaluation Problem</a:t>
            </a:r>
          </a:p>
          <a:p>
            <a:r>
              <a:rPr lang="en-US" b="1" dirty="0" smtClean="0"/>
              <a:t>Demonstration Part II: MATLAB and </a:t>
            </a:r>
            <a:r>
              <a:rPr lang="en-US" b="1" dirty="0" err="1" smtClean="0"/>
              <a:t>Scilab</a:t>
            </a:r>
            <a:r>
              <a:rPr lang="en-US" b="1" dirty="0" smtClean="0"/>
              <a:t> Parameter Optimization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III: Programmable Problem</a:t>
            </a:r>
            <a:endParaRPr lang="en-US" b="1" dirty="0">
              <a:solidFill>
                <a:schemeClr val="tx1">
                  <a:alpha val="25000"/>
                </a:schemeClr>
              </a:solidFill>
            </a:endParaRP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Questions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Answers</a:t>
            </a:r>
            <a:endParaRPr lang="en-US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72390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III:</a:t>
            </a:r>
            <a:br>
              <a:rPr lang="de-DE" dirty="0" smtClean="0"/>
            </a:br>
            <a:r>
              <a:rPr lang="de-DE" dirty="0" err="1" smtClean="0"/>
              <a:t>Programmable</a:t>
            </a:r>
            <a:r>
              <a:rPr lang="de-DE" dirty="0" smtClean="0"/>
              <a:t> Problem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/>
            <a:endParaRPr lang="de-AT" dirty="0" smtClean="0"/>
          </a:p>
          <a:p>
            <a:r>
              <a:rPr lang="de-AT" dirty="0" err="1" smtClean="0"/>
              <a:t>Singleobjective</a:t>
            </a:r>
            <a:r>
              <a:rPr lang="de-AT" dirty="0" smtClean="0"/>
              <a:t> </a:t>
            </a:r>
            <a:r>
              <a:rPr lang="de-AT" dirty="0" err="1" smtClean="0"/>
              <a:t>Function</a:t>
            </a:r>
            <a:r>
              <a:rPr lang="de-AT" dirty="0" smtClean="0"/>
              <a:t> </a:t>
            </a:r>
            <a:r>
              <a:rPr lang="de-AT" dirty="0" err="1" smtClean="0"/>
              <a:t>Optimization</a:t>
            </a:r>
            <a:endParaRPr lang="de-AT" dirty="0"/>
          </a:p>
          <a:p>
            <a:pPr lvl="1"/>
            <a:r>
              <a:rPr lang="de-DE" sz="2000" dirty="0" err="1" smtClean="0"/>
              <a:t>Solving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Styblinski</a:t>
            </a:r>
            <a:r>
              <a:rPr lang="de-DE" sz="2000" dirty="0" smtClean="0"/>
              <a:t>-Tang </a:t>
            </a:r>
            <a:r>
              <a:rPr lang="de-DE" sz="2000" dirty="0" err="1" smtClean="0"/>
              <a:t>function</a:t>
            </a:r>
            <a:endParaRPr lang="de-DE" sz="2000" dirty="0" smtClean="0"/>
          </a:p>
          <a:p>
            <a:pPr lvl="1"/>
            <a:endParaRPr lang="de-AT" sz="2000" dirty="0" smtClean="0"/>
          </a:p>
          <a:p>
            <a:r>
              <a:rPr lang="de-AT" dirty="0" err="1" smtClean="0"/>
              <a:t>Multiobjective</a:t>
            </a:r>
            <a:r>
              <a:rPr lang="de-AT" dirty="0" smtClean="0"/>
              <a:t> </a:t>
            </a:r>
            <a:r>
              <a:rPr lang="de-AT" dirty="0" err="1" smtClean="0"/>
              <a:t>Function</a:t>
            </a:r>
            <a:r>
              <a:rPr lang="de-AT" dirty="0" smtClean="0"/>
              <a:t> </a:t>
            </a:r>
            <a:r>
              <a:rPr lang="de-AT" dirty="0" err="1" smtClean="0"/>
              <a:t>Optimization</a:t>
            </a:r>
            <a:endParaRPr lang="de-AT" dirty="0" smtClean="0"/>
          </a:p>
          <a:p>
            <a:pPr lvl="1"/>
            <a:r>
              <a:rPr lang="de-AT" sz="2000" dirty="0" err="1" smtClean="0"/>
              <a:t>Solving</a:t>
            </a:r>
            <a:r>
              <a:rPr lang="de-AT" sz="2000" dirty="0" smtClean="0"/>
              <a:t> </a:t>
            </a:r>
            <a:r>
              <a:rPr lang="de-AT" sz="2000" dirty="0" err="1" smtClean="0"/>
              <a:t>the</a:t>
            </a:r>
            <a:r>
              <a:rPr lang="de-AT" sz="2000" dirty="0" smtClean="0"/>
              <a:t> </a:t>
            </a:r>
            <a:r>
              <a:rPr lang="de-DE" sz="2000" dirty="0"/>
              <a:t>Fonseca </a:t>
            </a:r>
            <a:r>
              <a:rPr lang="de-DE" sz="2000" dirty="0" err="1"/>
              <a:t>and</a:t>
            </a:r>
            <a:r>
              <a:rPr lang="de-DE" sz="2000" dirty="0"/>
              <a:t> Fleming </a:t>
            </a:r>
            <a:r>
              <a:rPr lang="de-DE" sz="2000" dirty="0" err="1" smtClean="0"/>
              <a:t>function</a:t>
            </a:r>
            <a:endParaRPr lang="de-DE" sz="2000" dirty="0" smtClean="0"/>
          </a:p>
          <a:p>
            <a:pPr lvl="1"/>
            <a:endParaRPr lang="de-AT" sz="2000" dirty="0"/>
          </a:p>
          <a:p>
            <a:r>
              <a:rPr lang="de-AT" dirty="0" smtClean="0"/>
              <a:t>Non-linear </a:t>
            </a:r>
            <a:r>
              <a:rPr lang="de-AT" dirty="0" err="1" smtClean="0"/>
              <a:t>Curve</a:t>
            </a:r>
            <a:r>
              <a:rPr lang="de-AT" dirty="0" smtClean="0"/>
              <a:t> Fitting</a:t>
            </a:r>
          </a:p>
          <a:p>
            <a:pPr lvl="1"/>
            <a:r>
              <a:rPr lang="de-AT" sz="2000" dirty="0" smtClean="0"/>
              <a:t>Fitting a 2 dimensional </a:t>
            </a:r>
            <a:r>
              <a:rPr lang="de-AT" sz="2000" dirty="0" err="1" smtClean="0"/>
              <a:t>Gaussian</a:t>
            </a:r>
            <a:r>
              <a:rPr lang="de-AT" sz="2000" dirty="0" smtClean="0"/>
              <a:t> </a:t>
            </a:r>
            <a:r>
              <a:rPr lang="de-AT" sz="2000" dirty="0" err="1" smtClean="0"/>
              <a:t>distribution</a:t>
            </a:r>
            <a:r>
              <a:rPr lang="de-AT" sz="2000" dirty="0" smtClean="0"/>
              <a:t> </a:t>
            </a:r>
            <a:r>
              <a:rPr lang="de-AT" sz="2000" dirty="0" err="1" smtClean="0"/>
              <a:t>to</a:t>
            </a:r>
            <a:r>
              <a:rPr lang="de-AT" sz="2000" dirty="0" smtClean="0"/>
              <a:t> </a:t>
            </a:r>
            <a:r>
              <a:rPr lang="de-AT" sz="2000" dirty="0" err="1" smtClean="0"/>
              <a:t>noisy</a:t>
            </a:r>
            <a:r>
              <a:rPr lang="de-AT" sz="2000" dirty="0" smtClean="0"/>
              <a:t> </a:t>
            </a:r>
            <a:r>
              <a:rPr lang="de-AT" sz="2000" dirty="0" err="1" smtClean="0"/>
              <a:t>data</a:t>
            </a:r>
            <a:endParaRPr lang="de-AT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0482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„New Item“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creatables</a:t>
            </a:r>
            <a:endParaRPr lang="de-DE" dirty="0" smtClean="0"/>
          </a:p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Programmable</a:t>
            </a:r>
            <a:r>
              <a:rPr lang="de-DE" dirty="0" smtClean="0"/>
              <a:t> Problem (single-</a:t>
            </a:r>
            <a:r>
              <a:rPr lang="de-DE" dirty="0" err="1" smtClean="0"/>
              <a:t>objective</a:t>
            </a:r>
            <a:r>
              <a:rPr lang="de-DE" dirty="0" smtClean="0"/>
              <a:t>) </a:t>
            </a:r>
            <a:r>
              <a:rPr lang="de-DE" dirty="0" err="1" smtClean="0"/>
              <a:t>by</a:t>
            </a:r>
            <a:r>
              <a:rPr lang="de-DE" dirty="0" smtClean="0"/>
              <a:t> double </a:t>
            </a: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de-DE" dirty="0" smtClean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905" y="1600201"/>
            <a:ext cx="4032895" cy="3752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4674393" y="1830536"/>
            <a:ext cx="180877" cy="17447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4711254" y="2636912"/>
            <a:ext cx="288032" cy="0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6332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33" y="1600200"/>
            <a:ext cx="7528334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sp>
        <p:nvSpPr>
          <p:cNvPr id="12" name="Abgerundetes Rechteck 7"/>
          <p:cNvSpPr/>
          <p:nvPr/>
        </p:nvSpPr>
        <p:spPr>
          <a:xfrm>
            <a:off x="1043609" y="2348881"/>
            <a:ext cx="6264695" cy="2952328"/>
          </a:xfrm>
          <a:prstGeom prst="roundRect">
            <a:avLst>
              <a:gd name="adj" fmla="val 3967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C# Editor for Writing the Problem Definition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61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Styblinski-Tang function.pd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150" y="2924944"/>
            <a:ext cx="4268293" cy="320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Styblinski-Tang </a:t>
                </a:r>
                <a:r>
                  <a:rPr lang="de-DE" dirty="0" err="1" smtClean="0"/>
                  <a:t>function</a:t>
                </a:r>
                <a:r>
                  <a:rPr lang="de-DE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−16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dirty="0" smtClean="0"/>
              </a:p>
              <a:p>
                <a:pPr marL="0" indent="0">
                  <a:buNone/>
                </a:pPr>
                <a:endParaRPr lang="de-DE" b="0" dirty="0" smtClean="0"/>
              </a:p>
              <a:p>
                <a:pPr marL="0" indent="0">
                  <a:buNone/>
                </a:pPr>
                <a:r>
                  <a:rPr lang="de-DE" b="0" dirty="0" err="1" smtClean="0"/>
                  <a:t>with</a:t>
                </a:r>
                <a:r>
                  <a:rPr lang="de-DE" b="0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95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Choose</a:t>
            </a:r>
            <a:r>
              <a:rPr lang="de-DE" dirty="0" smtClean="0"/>
              <a:t> an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</a:t>
            </a:r>
            <a:r>
              <a:rPr lang="de-DE" dirty="0" err="1" smtClean="0"/>
              <a:t>encoding</a:t>
            </a:r>
            <a:endParaRPr lang="de-DE" dirty="0" smtClean="0"/>
          </a:p>
          <a:p>
            <a:pPr lvl="1"/>
            <a:r>
              <a:rPr lang="de-DE" dirty="0" smtClean="0"/>
              <a:t>20-dimensional real-</a:t>
            </a:r>
            <a:r>
              <a:rPr lang="de-DE" dirty="0" err="1" smtClean="0"/>
              <a:t>valued</a:t>
            </a:r>
            <a:r>
              <a:rPr lang="de-DE" dirty="0" smtClean="0"/>
              <a:t> </a:t>
            </a:r>
            <a:r>
              <a:rPr lang="de-DE" dirty="0" err="1" smtClean="0"/>
              <a:t>vector</a:t>
            </a:r>
            <a:endParaRPr lang="de-DE" dirty="0" smtClean="0"/>
          </a:p>
          <a:p>
            <a:pPr lvl="1"/>
            <a:r>
              <a:rPr lang="de-DE" dirty="0" err="1" smtClean="0"/>
              <a:t>Minimize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79748" y="3263841"/>
            <a:ext cx="8217768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Maximization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8B451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 </a:t>
            </a:r>
            <a:r>
              <a:rPr lang="en-US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de-DE" sz="1200" b="1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endParaRPr lang="de-DE" sz="1200" dirty="0">
              <a:solidFill>
                <a:srgbClr val="0064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the solution encoding which can also consist of multiple vectors, examples below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length: 5);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lenght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min: 2, max: 14, step: 4);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Encoding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RealEncoding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"vector"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length: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min: </a:t>
            </a:r>
            <a:r>
              <a:rPr lang="en-US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200" dirty="0" smtClean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max: </a:t>
            </a:r>
            <a:r>
              <a:rPr lang="en-US" sz="1200" dirty="0" smtClean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AddBinaryVector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AddIntegerVector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length: 5, min: 2, max: 14, step: 4)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AddRealVector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("r", length: 5, min: -1.0, max: 1.0)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AddPermutation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50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57200" y="2636912"/>
            <a:ext cx="822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de-DE" sz="1400" b="1" dirty="0" err="1" smtClean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</a:t>
            </a:r>
            <a:r>
              <a:rPr lang="de-DE" sz="14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 </a:t>
            </a:r>
            <a:r>
              <a:rPr lang="de-DE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IRandom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de-DE" sz="14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4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4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4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4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4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16.0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4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07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Compile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defintion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2708920"/>
            <a:ext cx="61626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1785937" y="2924944"/>
            <a:ext cx="336004" cy="33337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19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Create a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optimization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r>
              <a:rPr lang="de-DE" dirty="0" smtClean="0"/>
              <a:t>Select CMA Evolution </a:t>
            </a:r>
            <a:r>
              <a:rPr lang="de-DE" dirty="0" err="1" smtClean="0"/>
              <a:t>Strategy</a:t>
            </a:r>
            <a:endParaRPr lang="de-DE" dirty="0" smtClean="0"/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53691" cy="3052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074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55" y="1628800"/>
            <a:ext cx="378592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</a:t>
            </a:r>
            <a:r>
              <a:rPr lang="en-US" dirty="0" smtClean="0"/>
              <a:t>3.3.13 “</a:t>
            </a:r>
            <a:r>
              <a:rPr lang="en-US" dirty="0" err="1" smtClean="0"/>
              <a:t>Windischgarsten</a:t>
            </a:r>
            <a:r>
              <a:rPr lang="en-US" dirty="0" smtClean="0"/>
              <a:t>"</a:t>
            </a:r>
            <a:endParaRPr lang="en-US" dirty="0" smtClean="0"/>
          </a:p>
          <a:p>
            <a:pPr lvl="2"/>
            <a:r>
              <a:rPr lang="en-US" dirty="0" smtClean="0"/>
              <a:t>released on </a:t>
            </a:r>
            <a:r>
              <a:rPr lang="en-US" dirty="0"/>
              <a:t>November 20th, 2015</a:t>
            </a:r>
            <a:endParaRPr lang="en-US" dirty="0" smtClean="0"/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3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</a:t>
            </a:r>
            <a:r>
              <a:rPr lang="en-US" dirty="0" smtClean="0"/>
              <a:t>3.3.13 </a:t>
            </a:r>
            <a:r>
              <a:rPr lang="en-US" dirty="0" smtClean="0"/>
              <a:t>tag</a:t>
            </a:r>
          </a:p>
          <a:p>
            <a:pPr lvl="2"/>
            <a:r>
              <a:rPr lang="en-US" dirty="0" smtClean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svn.heuristiclab.com/svn/core/tags/3.3.13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Stable development version</a:t>
            </a:r>
          </a:p>
          <a:p>
            <a:pPr lvl="2"/>
            <a:r>
              <a:rPr lang="en-US" dirty="0" smtClean="0">
                <a:hlinkClick r:id="rId5"/>
              </a:rPr>
              <a:t>http://svn.heuristiclab.com/svn/core/stable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4.5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56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807" y="1600200"/>
            <a:ext cx="7102386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sp>
        <p:nvSpPr>
          <p:cNvPr id="11" name="Bogen 10"/>
          <p:cNvSpPr/>
          <p:nvPr/>
        </p:nvSpPr>
        <p:spPr>
          <a:xfrm>
            <a:off x="3671900" y="2492896"/>
            <a:ext cx="1764196" cy="1944216"/>
          </a:xfrm>
          <a:prstGeom prst="arc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436096" y="2924944"/>
            <a:ext cx="131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Drag‘n‘Drop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06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Parameters </a:t>
            </a:r>
            <a:r>
              <a:rPr lang="de-DE" dirty="0" err="1" smtClean="0"/>
              <a:t>tab</a:t>
            </a:r>
            <a:endParaRPr lang="de-DE" dirty="0"/>
          </a:p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Analyzer </a:t>
            </a:r>
            <a:r>
              <a:rPr lang="de-DE" dirty="0" err="1" smtClean="0"/>
              <a:t>parameter</a:t>
            </a:r>
            <a:endParaRPr lang="de-DE" dirty="0" smtClean="0"/>
          </a:p>
          <a:p>
            <a:r>
              <a:rPr lang="de-DE" dirty="0" smtClean="0"/>
              <a:t>Check </a:t>
            </a:r>
            <a:r>
              <a:rPr lang="de-DE" dirty="0" err="1" smtClean="0"/>
              <a:t>CMAAnalyzer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detailed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1602880"/>
            <a:ext cx="4038600" cy="4022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9"/>
          <p:cNvSpPr/>
          <p:nvPr/>
        </p:nvSpPr>
        <p:spPr>
          <a:xfrm>
            <a:off x="6981825" y="4762501"/>
            <a:ext cx="314325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4817021" y="2457451"/>
            <a:ext cx="1202779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5871304" y="2302322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de-DE" b="1" dirty="0"/>
          </a:p>
        </p:txBody>
      </p:sp>
      <p:sp>
        <p:nvSpPr>
          <p:cNvPr id="13" name="Ellipse 12"/>
          <p:cNvSpPr/>
          <p:nvPr/>
        </p:nvSpPr>
        <p:spPr>
          <a:xfrm>
            <a:off x="6820177" y="4603843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12241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 smtClean="0"/>
          </a:p>
          <a:p>
            <a:pPr marL="361950" lvl="1" indent="-361950"/>
            <a:r>
              <a:rPr lang="de-DE" dirty="0" err="1" smtClean="0"/>
              <a:t>InitialSigma</a:t>
            </a:r>
            <a:r>
              <a:rPr lang="de-DE" dirty="0" smtClean="0"/>
              <a:t>: 2</a:t>
            </a:r>
          </a:p>
          <a:p>
            <a:pPr marL="361950" lvl="1" indent="-361950"/>
            <a:r>
              <a:rPr lang="de-DE" dirty="0" err="1" smtClean="0"/>
              <a:t>MaximumGenerations</a:t>
            </a:r>
            <a:r>
              <a:rPr lang="de-DE" dirty="0" smtClean="0"/>
              <a:t>: 200</a:t>
            </a:r>
          </a:p>
          <a:p>
            <a:pPr marL="361950" lvl="1" indent="-361950"/>
            <a:r>
              <a:rPr lang="de-DE" dirty="0" err="1" smtClean="0"/>
              <a:t>PopulationSize</a:t>
            </a:r>
            <a:r>
              <a:rPr lang="de-DE" dirty="0" smtClean="0"/>
              <a:t>: 50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1600200"/>
            <a:ext cx="4038600" cy="4148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8"/>
          <p:cNvSpPr/>
          <p:nvPr/>
        </p:nvSpPr>
        <p:spPr>
          <a:xfrm>
            <a:off x="4740821" y="3019426"/>
            <a:ext cx="1487363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4740821" y="3343276"/>
            <a:ext cx="1487363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4740821" y="4276726"/>
            <a:ext cx="1487363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32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33" y="1600200"/>
            <a:ext cx="7528334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>
            <a:off x="922611" y="5810250"/>
            <a:ext cx="198958" cy="20955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3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ile:Fonseca and Fleming function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838716"/>
            <a:ext cx="3034680" cy="228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Fonseca </a:t>
                </a:r>
                <a:r>
                  <a:rPr lang="de-DE" dirty="0" err="1" smtClean="0"/>
                  <a:t>and</a:t>
                </a:r>
                <a:r>
                  <a:rPr lang="de-DE" dirty="0" smtClean="0"/>
                  <a:t> Fleming </a:t>
                </a:r>
                <a:r>
                  <a:rPr lang="de-DE" dirty="0" err="1" smtClean="0"/>
                  <a:t>function</a:t>
                </a:r>
                <a:r>
                  <a:rPr lang="de-DE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Minimize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rad>
                                              </m:den>
                                            </m:f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sup>
                                </m:s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 + 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rad>
                                              </m:den>
                                            </m:f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b="0" dirty="0" smtClean="0"/>
              </a:p>
              <a:p>
                <a:pPr marL="0" indent="0">
                  <a:buNone/>
                </a:pPr>
                <a:endParaRPr lang="de-DE" b="0" dirty="0" smtClean="0"/>
              </a:p>
              <a:p>
                <a:pPr marL="0" indent="0">
                  <a:buNone/>
                </a:pPr>
                <a:r>
                  <a:rPr lang="de-DE" b="0" dirty="0" err="1" smtClean="0"/>
                  <a:t>with</a:t>
                </a:r>
                <a:r>
                  <a:rPr lang="de-DE" b="0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3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„New Item“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creatables</a:t>
            </a:r>
            <a:endParaRPr lang="de-DE" dirty="0" smtClean="0"/>
          </a:p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Programmable</a:t>
            </a:r>
            <a:r>
              <a:rPr lang="de-DE" dirty="0" smtClean="0"/>
              <a:t> Problem (multi-</a:t>
            </a:r>
            <a:r>
              <a:rPr lang="de-DE" dirty="0" err="1" smtClean="0"/>
              <a:t>objective</a:t>
            </a:r>
            <a:r>
              <a:rPr lang="de-DE" dirty="0" smtClean="0"/>
              <a:t>) </a:t>
            </a:r>
            <a:r>
              <a:rPr lang="de-DE" dirty="0" err="1" smtClean="0"/>
              <a:t>by</a:t>
            </a:r>
            <a:r>
              <a:rPr lang="de-DE" dirty="0" smtClean="0"/>
              <a:t> double </a:t>
            </a: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de-DE" dirty="0" smtClean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905" y="1600201"/>
            <a:ext cx="4032895" cy="3752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4674393" y="1830536"/>
            <a:ext cx="180877" cy="17447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4711254" y="2543606"/>
            <a:ext cx="288032" cy="0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498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Choose</a:t>
            </a:r>
            <a:r>
              <a:rPr lang="de-DE" dirty="0"/>
              <a:t> an </a:t>
            </a:r>
            <a:r>
              <a:rPr lang="de-DE" dirty="0" err="1"/>
              <a:t>appropriate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encoding</a:t>
            </a:r>
            <a:endParaRPr lang="de-DE" dirty="0"/>
          </a:p>
          <a:p>
            <a:pPr lvl="1"/>
            <a:r>
              <a:rPr lang="de-DE" dirty="0" smtClean="0"/>
              <a:t>10-dimensional </a:t>
            </a:r>
            <a:r>
              <a:rPr lang="de-DE" dirty="0"/>
              <a:t>real-</a:t>
            </a:r>
            <a:r>
              <a:rPr lang="de-DE" dirty="0" err="1"/>
              <a:t>valued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  <a:p>
            <a:pPr lvl="1"/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smtClean="0"/>
              <a:t>all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457200" y="3263841"/>
            <a:ext cx="82296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Maximization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8B451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{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} }</a:t>
            </a:r>
          </a:p>
          <a:p>
            <a:endParaRPr lang="de-DE" sz="1200" dirty="0">
              <a:solidFill>
                <a:srgbClr val="0064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endParaRPr lang="de-DE" sz="1200" dirty="0">
              <a:solidFill>
                <a:srgbClr val="0064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the solution encoding which can also consist of multiple vectors, examples below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length: 5);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lenght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min: 2, max: 14, step: 4);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Encoding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RealEncoding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"vector"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length: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min: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max: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AddBinaryVector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AddIntegerVector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length: 5, min: 2, max: 14, step: 4)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AddRealVector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("r", length: 5, min: -1.0, max: 1.0)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AddPermutation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457200" y="2585908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200" b="1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de-DE" sz="1200" b="1" dirty="0" err="1" smtClean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</a:t>
            </a:r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 </a:t>
            </a:r>
            <a:r>
              <a:rPr lang="de-DE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IRandom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2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)));</a:t>
            </a:r>
          </a:p>
          <a:p>
            <a:r>
              <a:rPr lang="en-US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)));</a:t>
            </a:r>
          </a:p>
          <a:p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4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77" y="2498190"/>
            <a:ext cx="6105525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Compile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1427684" y="2780928"/>
            <a:ext cx="336004" cy="33337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Create a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optimization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r>
              <a:rPr lang="de-DE" dirty="0" smtClean="0"/>
              <a:t>Select NSGA-II</a:t>
            </a:r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041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3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20" y="4077072"/>
            <a:ext cx="2539079" cy="2149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150+ </a:t>
            </a:r>
            <a:r>
              <a:rPr lang="en-US" dirty="0" smtClean="0"/>
              <a:t>plugins in </a:t>
            </a:r>
            <a:r>
              <a:rPr lang="en-US" dirty="0" err="1" smtClean="0"/>
              <a:t>HeuristicLab</a:t>
            </a:r>
            <a:r>
              <a:rPr lang="en-US" smtClean="0"/>
              <a:t> </a:t>
            </a:r>
            <a:r>
              <a:rPr lang="en-US" smtClean="0"/>
              <a:t>3.3.13</a:t>
            </a:r>
            <a:endParaRPr lang="en-US" dirty="0" smtClean="0"/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7" y="1844824"/>
            <a:ext cx="1702403" cy="177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647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51476"/>
            <a:ext cx="8229600" cy="442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sp>
        <p:nvSpPr>
          <p:cNvPr id="11" name="Bogen 10"/>
          <p:cNvSpPr/>
          <p:nvPr/>
        </p:nvSpPr>
        <p:spPr>
          <a:xfrm>
            <a:off x="3635896" y="2276872"/>
            <a:ext cx="1764196" cy="1944216"/>
          </a:xfrm>
          <a:prstGeom prst="arc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423309" y="2708920"/>
            <a:ext cx="131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Drag‘n‘Drop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70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 smtClean="0"/>
          </a:p>
          <a:p>
            <a:r>
              <a:rPr lang="de-DE" dirty="0" smtClean="0"/>
              <a:t>Set Crossover: SBX</a:t>
            </a:r>
          </a:p>
          <a:p>
            <a:r>
              <a:rPr lang="de-DE" dirty="0" smtClean="0"/>
              <a:t>Set </a:t>
            </a:r>
            <a:r>
              <a:rPr lang="de-DE" dirty="0" err="1" smtClean="0"/>
              <a:t>Mutator</a:t>
            </a:r>
            <a:r>
              <a:rPr lang="de-DE" dirty="0" smtClean="0"/>
              <a:t>: </a:t>
            </a:r>
            <a:r>
              <a:rPr lang="de-DE" dirty="0" err="1" smtClean="0"/>
              <a:t>Polynomial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694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10"/>
          <p:cNvSpPr/>
          <p:nvPr/>
        </p:nvSpPr>
        <p:spPr>
          <a:xfrm>
            <a:off x="4740821" y="2105026"/>
            <a:ext cx="1919411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4740821" y="2634150"/>
            <a:ext cx="1919411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32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33" y="1600200"/>
            <a:ext cx="7528334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>
            <a:off x="922611" y="5810250"/>
            <a:ext cx="198958" cy="20955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05" y="2485365"/>
            <a:ext cx="4584589" cy="2755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165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: Fitting a 2 dimensional </a:t>
            </a:r>
            <a:r>
              <a:rPr lang="de-DE" dirty="0" err="1" smtClean="0"/>
              <a:t>Gaussian</a:t>
            </a:r>
            <a:r>
              <a:rPr lang="de-DE" dirty="0" smtClean="0"/>
              <a:t> </a:t>
            </a:r>
            <a:r>
              <a:rPr lang="de-DE" dirty="0" err="1" smtClean="0"/>
              <a:t>distribution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noisy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create</a:t>
            </a:r>
            <a:r>
              <a:rPr lang="de-DE" dirty="0" smtClean="0"/>
              <a:t> a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dataset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instance</a:t>
            </a:r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then</a:t>
            </a:r>
            <a:r>
              <a:rPr lang="de-DE" dirty="0" smtClean="0"/>
              <a:t> fit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647395"/>
            <a:ext cx="4038600" cy="2431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1165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probability</a:t>
            </a:r>
            <a:r>
              <a:rPr lang="de-DE" dirty="0" smtClean="0"/>
              <a:t> </a:t>
            </a:r>
            <a:r>
              <a:rPr lang="de-DE" dirty="0" err="1" smtClean="0"/>
              <a:t>density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 k dimensional </a:t>
            </a:r>
            <a:r>
              <a:rPr lang="de-DE" dirty="0" err="1" smtClean="0"/>
              <a:t>Gaussian</a:t>
            </a:r>
            <a:r>
              <a:rPr lang="de-DE" dirty="0" smtClean="0"/>
              <a:t> </a:t>
            </a:r>
            <a:r>
              <a:rPr lang="de-DE" dirty="0" err="1" smtClean="0"/>
              <a:t>distribution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For</a:t>
            </a:r>
            <a:r>
              <a:rPr lang="de-DE" dirty="0" smtClean="0"/>
              <a:t> 2 dimensional </a:t>
            </a:r>
            <a:r>
              <a:rPr lang="de-DE" dirty="0" err="1" smtClean="0"/>
              <a:t>Gaussian</a:t>
            </a:r>
            <a:r>
              <a:rPr lang="de-DE" dirty="0" smtClean="0"/>
              <a:t> </a:t>
            </a:r>
            <a:r>
              <a:rPr lang="de-DE" dirty="0" err="1" smtClean="0"/>
              <a:t>distribution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fit a total </a:t>
            </a:r>
            <a:r>
              <a:rPr lang="de-DE" dirty="0" err="1" smtClean="0"/>
              <a:t>of</a:t>
            </a:r>
            <a:r>
              <a:rPr lang="de-DE" dirty="0" smtClean="0"/>
              <a:t> 5 </a:t>
            </a:r>
            <a:r>
              <a:rPr lang="de-DE" dirty="0" err="1" smtClean="0"/>
              <a:t>parameters</a:t>
            </a:r>
            <a:endParaRPr lang="de-DE" dirty="0" smtClean="0"/>
          </a:p>
          <a:p>
            <a:pPr lvl="1"/>
            <a:r>
              <a:rPr lang="de-DE" dirty="0" smtClean="0"/>
              <a:t>μ (2 </a:t>
            </a:r>
            <a:r>
              <a:rPr lang="de-DE" dirty="0" err="1" smtClean="0"/>
              <a:t>dimensions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Σ (3 </a:t>
            </a:r>
            <a:r>
              <a:rPr lang="de-DE" dirty="0" err="1" smtClean="0"/>
              <a:t>dimensions</a:t>
            </a:r>
            <a:r>
              <a:rPr lang="de-DE" dirty="0" smtClean="0"/>
              <a:t> 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symmetry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21" y="3075761"/>
            <a:ext cx="6146358" cy="70647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57200" y="6079351"/>
            <a:ext cx="459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Source: http</a:t>
            </a:r>
            <a:r>
              <a:rPr lang="de-DE" sz="1200" dirty="0"/>
              <a:t>://en.wikipedia.org/wiki/Multivariate_normal_distribution</a:t>
            </a:r>
          </a:p>
        </p:txBody>
      </p:sp>
    </p:spTree>
    <p:extLst>
      <p:ext uri="{BB962C8B-B14F-4D97-AF65-F5344CB8AC3E}">
        <p14:creationId xmlns:p14="http://schemas.microsoft.com/office/powerpoint/2010/main" val="41817123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dataset</a:t>
            </a:r>
            <a:r>
              <a:rPr lang="de-DE" dirty="0" smtClean="0"/>
              <a:t>,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C# Script</a:t>
            </a:r>
          </a:p>
          <a:p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enter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generates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endParaRPr lang="de-DE" dirty="0" smtClean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6369"/>
            <a:ext cx="4038600" cy="389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002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MyScript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HeuristicLab.Scripting.CSharpScriptBase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{ {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}, {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 };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[] {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MersenneTwister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NormalDistributedRandom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sampleSize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DoubleMatrix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sampleSize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i =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 i &lt;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sampleSize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 i++)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 *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 *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 +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nd.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vars.data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y,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a = x -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b = y -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/ (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en-US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* ((a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]) * a + (a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]) * b));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(m);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{ {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-m[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}, { -m[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 };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-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91795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21" name="Inhaltsplatzhalter 2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Run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button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hitting</a:t>
            </a:r>
            <a:r>
              <a:rPr lang="de-DE" dirty="0" smtClean="0"/>
              <a:t> F5</a:t>
            </a:r>
          </a:p>
          <a:p>
            <a:r>
              <a:rPr lang="de-DE" dirty="0" smtClean="0"/>
              <a:t>The </a:t>
            </a:r>
            <a:r>
              <a:rPr lang="de-DE" dirty="0" err="1" smtClean="0"/>
              <a:t>data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generated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matrix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VariableStore</a:t>
            </a:r>
            <a:endParaRPr lang="de-DE" dirty="0"/>
          </a:p>
        </p:txBody>
      </p:sp>
      <p:pic>
        <p:nvPicPr>
          <p:cNvPr id="23" name="Inhaltsplatzhalter 2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291109"/>
            <a:ext cx="4038600" cy="3144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sp>
        <p:nvSpPr>
          <p:cNvPr id="24" name="Abgerundetes Rechteck 23"/>
          <p:cNvSpPr/>
          <p:nvPr/>
        </p:nvSpPr>
        <p:spPr>
          <a:xfrm>
            <a:off x="5004048" y="2564904"/>
            <a:ext cx="288032" cy="28803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5" name="Abgerundetes Rechteck 24"/>
          <p:cNvSpPr/>
          <p:nvPr/>
        </p:nvSpPr>
        <p:spPr>
          <a:xfrm>
            <a:off x="7164288" y="3501008"/>
            <a:ext cx="1152128" cy="24197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788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single-</a:t>
            </a:r>
            <a:r>
              <a:rPr lang="de-DE" dirty="0" err="1" smtClean="0"/>
              <a:t>objective</a:t>
            </a:r>
            <a:r>
              <a:rPr lang="de-DE" dirty="0" smtClean="0"/>
              <a:t> </a:t>
            </a:r>
            <a:r>
              <a:rPr lang="de-DE" dirty="0" err="1" smtClean="0"/>
              <a:t>programmable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endParaRPr lang="de-DE" dirty="0" smtClean="0"/>
          </a:p>
          <a:p>
            <a:r>
              <a:rPr lang="de-DE" dirty="0" err="1" smtClean="0"/>
              <a:t>Drag‘n‘drop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onto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problem‘s</a:t>
            </a:r>
            <a:r>
              <a:rPr lang="de-DE" dirty="0" smtClean="0"/>
              <a:t> </a:t>
            </a:r>
            <a:r>
              <a:rPr lang="de-DE" dirty="0" err="1" smtClean="0"/>
              <a:t>VariableStore</a:t>
            </a:r>
            <a:endParaRPr lang="de-DE" dirty="0" smtClean="0"/>
          </a:p>
          <a:p>
            <a:r>
              <a:rPr lang="de-DE" dirty="0" smtClean="0"/>
              <a:t>Code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definition</a:t>
            </a:r>
            <a:endParaRPr lang="de-DE" dirty="0" smtClean="0"/>
          </a:p>
          <a:p>
            <a:r>
              <a:rPr lang="de-DE" dirty="0" err="1" smtClean="0"/>
              <a:t>Compile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6369"/>
            <a:ext cx="4038600" cy="389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8490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337" y="1934369"/>
            <a:ext cx="6029325" cy="385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sp>
        <p:nvSpPr>
          <p:cNvPr id="11" name="Bogen 10"/>
          <p:cNvSpPr/>
          <p:nvPr/>
        </p:nvSpPr>
        <p:spPr>
          <a:xfrm>
            <a:off x="3779912" y="2996952"/>
            <a:ext cx="2520280" cy="1872208"/>
          </a:xfrm>
          <a:prstGeom prst="arc">
            <a:avLst>
              <a:gd name="adj1" fmla="val 11744905"/>
              <a:gd name="adj2" fmla="val 20977343"/>
            </a:avLst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868144" y="3712673"/>
            <a:ext cx="131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Drag‘n‘Drop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842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8910"/>
            <a:ext cx="8928992" cy="41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Maximization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de-DE" sz="800" dirty="0" err="1">
                <a:solidFill>
                  <a:srgbClr val="8B451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 } 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Encoding =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RealVectorEncoding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"r"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min: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(Individual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IRandom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individual.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"r"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[] {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};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{ {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}, {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} };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DoubleMatrix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vars.data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i =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 i &lt;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data.Rows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 i++)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IsNaN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 || </a:t>
            </a:r>
            <a:r>
              <a:rPr lang="de-DE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IsInfinity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+= 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 * 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data.Rows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y,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a = x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b = y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en-US" sz="800" dirty="0" smtClean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/ (</a:t>
            </a:r>
            <a:r>
              <a:rPr lang="en-US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en-US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r>
              <a:rPr lang="de-DE" sz="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* ((a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 * a + (a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 * b));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(m);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{ {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-m[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}, { -m[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} };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-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8868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Note </a:t>
            </a:r>
            <a:r>
              <a:rPr lang="de-DE" dirty="0" err="1" smtClean="0"/>
              <a:t>that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evaluation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took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degenerate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endParaRPr lang="de-DE" dirty="0" smtClean="0"/>
          </a:p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estimation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a double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infinity</a:t>
            </a:r>
            <a:r>
              <a:rPr lang="de-DE" dirty="0" smtClean="0"/>
              <a:t>, an </a:t>
            </a:r>
            <a:r>
              <a:rPr lang="de-DE" dirty="0" err="1" smtClean="0"/>
              <a:t>arbitrary</a:t>
            </a:r>
            <a:r>
              <a:rPr lang="de-DE" dirty="0" smtClean="0"/>
              <a:t>, but high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returned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goodness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fit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570384" y="4509120"/>
            <a:ext cx="80032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i =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; i &lt;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data.Rows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; i++) {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sz="14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sz="14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IsNaN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) || </a:t>
            </a:r>
            <a:r>
              <a:rPr lang="de-DE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IsInfinity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sz="14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+= 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]) * 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209194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, e.g. CMA-ES</a:t>
            </a:r>
          </a:p>
          <a:p>
            <a:r>
              <a:rPr lang="de-DE" dirty="0" smtClean="0"/>
              <a:t>Drop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onto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r>
              <a:rPr lang="de-DE" dirty="0" smtClean="0"/>
              <a:t>Set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 smtClean="0"/>
          </a:p>
          <a:p>
            <a:pPr lvl="1"/>
            <a:r>
              <a:rPr lang="de-DE" sz="2000" dirty="0" err="1" smtClean="0"/>
              <a:t>MaximumGenerations</a:t>
            </a:r>
            <a:r>
              <a:rPr lang="de-DE" sz="2000" dirty="0" smtClean="0"/>
              <a:t>: 200</a:t>
            </a:r>
          </a:p>
          <a:p>
            <a:pPr lvl="1"/>
            <a:r>
              <a:rPr lang="de-DE" sz="2000" dirty="0" err="1" smtClean="0"/>
              <a:t>InitialSigma</a:t>
            </a:r>
            <a:r>
              <a:rPr lang="de-DE" sz="2000" dirty="0" smtClean="0"/>
              <a:t>: 5</a:t>
            </a:r>
          </a:p>
          <a:p>
            <a:r>
              <a:rPr lang="de-DE" dirty="0" smtClean="0"/>
              <a:t>Run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6369"/>
            <a:ext cx="4038600" cy="389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6807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35258"/>
            <a:ext cx="8229600" cy="4455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216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Objectives 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of the Tutorial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Where to get </a:t>
            </a:r>
            <a:r>
              <a:rPr lang="en-US" dirty="0" err="1">
                <a:solidFill>
                  <a:schemeClr val="tx1">
                    <a:alpha val="25000"/>
                  </a:schemeClr>
                </a:solidFill>
              </a:rPr>
              <a:t>HeuristicLab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Plugin Infrastructure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Graphical User Interface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Available Algorithms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Problems</a:t>
            </a: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I: External Evaluation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II: MATLAB and </a:t>
            </a:r>
            <a:r>
              <a:rPr lang="en-US" b="1" dirty="0" err="1" smtClean="0">
                <a:solidFill>
                  <a:schemeClr val="tx1">
                    <a:alpha val="25000"/>
                  </a:schemeClr>
                </a:solidFill>
              </a:rPr>
              <a:t>Scilab</a:t>
            </a:r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 Parameter Optimization Problem</a:t>
            </a:r>
          </a:p>
          <a:p>
            <a:r>
              <a:rPr lang="en-US" b="1" dirty="0" smtClean="0"/>
              <a:t>Demonstration Part III: Programmable Problem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Questions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Answers</a:t>
            </a:r>
            <a:endParaRPr lang="en-US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6513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</a:p>
          <a:p>
            <a:pPr lvl="1"/>
            <a:endParaRPr lang="en-US" dirty="0"/>
          </a:p>
          <a:p>
            <a:r>
              <a:rPr lang="de-AT" dirty="0" err="1"/>
              <a:t>Statistics</a:t>
            </a:r>
            <a:endParaRPr lang="de-AT" dirty="0"/>
          </a:p>
          <a:p>
            <a:pPr lvl="1"/>
            <a:r>
              <a:rPr lang="en-US" dirty="0" smtClean="0"/>
              <a:t>statistical </a:t>
            </a:r>
            <a:r>
              <a:rPr lang="en-US" dirty="0"/>
              <a:t>tests and automated statistical </a:t>
            </a:r>
            <a:r>
              <a:rPr lang="en-US" dirty="0" smtClean="0"/>
              <a:t>analysis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625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1"/>
            <a:r>
              <a:rPr lang="de-AT" dirty="0" err="1" smtClean="0"/>
              <a:t>evolution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arbitrary</a:t>
            </a:r>
            <a:r>
              <a:rPr lang="de-AT" dirty="0" smtClean="0"/>
              <a:t> </a:t>
            </a:r>
            <a:r>
              <a:rPr lang="de-AT" dirty="0" err="1" smtClean="0"/>
              <a:t>code</a:t>
            </a:r>
            <a:r>
              <a:rPr lang="de-AT" dirty="0" smtClean="0"/>
              <a:t> (</a:t>
            </a:r>
            <a:r>
              <a:rPr lang="de-AT" dirty="0" err="1" smtClean="0"/>
              <a:t>Robocode</a:t>
            </a:r>
            <a:r>
              <a:rPr lang="de-AT" dirty="0" smtClean="0"/>
              <a:t>, </a:t>
            </a:r>
            <a:r>
              <a:rPr lang="de-AT" dirty="0" err="1" smtClean="0"/>
              <a:t>controller</a:t>
            </a:r>
            <a:r>
              <a:rPr lang="de-AT" dirty="0" smtClean="0"/>
              <a:t>, etc.)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dev.heuristiclab.com/trac.fcgi/roadmap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</a:p>
          <a:p>
            <a:endParaRPr lang="de-AT" sz="2000" dirty="0"/>
          </a:p>
          <a:p>
            <a:endParaRPr lang="de-AT" sz="2000" dirty="0" smtClean="0"/>
          </a:p>
          <a:p>
            <a:r>
              <a:rPr lang="de-AT" dirty="0" smtClean="0"/>
              <a:t>S. Wagner, G. Kronberger, A. </a:t>
            </a:r>
            <a:r>
              <a:rPr lang="de-AT" dirty="0"/>
              <a:t>Beham, </a:t>
            </a:r>
            <a:r>
              <a:rPr lang="de-AT" dirty="0" smtClean="0"/>
              <a:t>M. Kommenda, A. Scheibenpflug, E. Pitzer, S. Vonolfen, M. Kofler</a:t>
            </a:r>
            <a:r>
              <a:rPr lang="de-AT" dirty="0"/>
              <a:t>, </a:t>
            </a:r>
            <a:r>
              <a:rPr lang="de-AT" dirty="0" smtClean="0"/>
              <a:t>S. Winkler</a:t>
            </a:r>
            <a:r>
              <a:rPr lang="de-AT" dirty="0"/>
              <a:t>, </a:t>
            </a:r>
            <a:r>
              <a:rPr lang="de-AT" dirty="0" smtClean="0"/>
              <a:t>V. Dorfer</a:t>
            </a:r>
            <a:r>
              <a:rPr lang="de-AT" dirty="0"/>
              <a:t>, </a:t>
            </a:r>
            <a:r>
              <a:rPr lang="de-AT" dirty="0" smtClean="0"/>
              <a:t>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 smtClean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 smtClean="0"/>
              <a:t>group</a:t>
            </a:r>
            <a:r>
              <a:rPr lang="de-AT" dirty="0" smtClean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research.fh-ooe.at/de/orgunit/356#showpublications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3953</Words>
  <Application>Microsoft Office PowerPoint</Application>
  <PresentationFormat>On-screen Show (4:3)</PresentationFormat>
  <Paragraphs>1053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5" baseType="lpstr">
      <vt:lpstr>Arial</vt:lpstr>
      <vt:lpstr>Calibri</vt:lpstr>
      <vt:lpstr>Cambria Math</vt:lpstr>
      <vt:lpstr>Consolas</vt:lpstr>
      <vt:lpstr>Larissa-Design</vt:lpstr>
      <vt:lpstr>Optimizing External Applications with HeuristicLab</vt:lpstr>
      <vt:lpstr>Instructor Biographies</vt:lpstr>
      <vt:lpstr>Latest Version of this Tutorial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External Evaluation Problem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Agenda</vt:lpstr>
      <vt:lpstr>Demonstration Part II: Parameter Optimization Problem</vt:lpstr>
      <vt:lpstr>Electric cart simulation</vt:lpstr>
      <vt:lpstr>Electric cart simulation</vt:lpstr>
      <vt:lpstr>Measurements</vt:lpstr>
      <vt:lpstr>Simulation in Scilab</vt:lpstr>
      <vt:lpstr>Parameter Optimization</vt:lpstr>
      <vt:lpstr>Parameter Optimization</vt:lpstr>
      <vt:lpstr>Parameter Optimization</vt:lpstr>
      <vt:lpstr>Initialization Script</vt:lpstr>
      <vt:lpstr>Evaluation Script</vt:lpstr>
      <vt:lpstr>Parameter Optimization</vt:lpstr>
      <vt:lpstr>Parameter Optimization</vt:lpstr>
      <vt:lpstr>Parameter Optimization</vt:lpstr>
      <vt:lpstr>Parameter Optimization</vt:lpstr>
      <vt:lpstr>Parameter Optimization</vt:lpstr>
      <vt:lpstr>Agenda</vt:lpstr>
      <vt:lpstr>Demonstration Part III: Programmable Problem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Scheibenpflug Andreas</cp:lastModifiedBy>
  <cp:revision>264</cp:revision>
  <dcterms:created xsi:type="dcterms:W3CDTF">2011-02-08T10:23:16Z</dcterms:created>
  <dcterms:modified xsi:type="dcterms:W3CDTF">2015-11-20T12:44:49Z</dcterms:modified>
</cp:coreProperties>
</file>